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Wildcat College" charset="1" panose="00000000000000000000"/>
      <p:regular r:id="rId17"/>
    </p:embeddedFont>
    <p:embeddedFont>
      <p:font typeface="Canva Sans Bold Italics" charset="1" panose="020B0803030501040103"/>
      <p:regular r:id="rId18"/>
    </p:embeddedFont>
    <p:embeddedFont>
      <p:font typeface="Canva Sans Italics" charset="1" panose="020B0503030501040103"/>
      <p:regular r:id="rId19"/>
    </p:embeddedFont>
    <p:embeddedFont>
      <p:font typeface="Alegreya Bold" charset="1" panose="00000800000000000000"/>
      <p:regular r:id="rId23"/>
    </p:embeddedFont>
    <p:embeddedFont>
      <p:font typeface="Alegreya" charset="1" panose="00000500000000000000"/>
      <p:regular r:id="rId24"/>
    </p:embeddedFont>
    <p:embeddedFont>
      <p:font typeface="Canva Sans Bold" charset="1" panose="020B0803030501040103"/>
      <p:regular r:id="rId25"/>
    </p:embeddedFont>
    <p:embeddedFont>
      <p:font typeface="Horizon" charset="1" panose="02000500000000000000"/>
      <p:regular r:id="rId26"/>
    </p:embeddedFont>
    <p:embeddedFont>
      <p:font typeface="Alfa Slab One" charset="1" panose="00000500000000000000"/>
      <p:regular r:id="rId27"/>
    </p:embeddedFont>
    <p:embeddedFont>
      <p:font typeface="Canva San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Socially graduate with their class</a:t>
            </a:r>
          </a:p>
          <a:p>
            <a:r>
              <a:rPr lang="en-US"/>
              <a:t>- Full time and part time available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https://www.cherrycreekschools.org/Page/14839" TargetMode="External" Type="http://schemas.openxmlformats.org/officeDocument/2006/relationships/hyperlink"/><Relationship Id="rId4" Target="../media/image2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 Id="rId9"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https://www.cherrycreekschools.org/Page/14839" TargetMode="External" Type="http://schemas.openxmlformats.org/officeDocument/2006/relationships/hyperlink"/><Relationship Id="rId4" Target="../media/image21.png" Type="http://schemas.openxmlformats.org/officeDocument/2006/relationships/image"/><Relationship Id="rId5"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816721" y="3692439"/>
            <a:ext cx="3038871" cy="2902122"/>
          </a:xfrm>
          <a:custGeom>
            <a:avLst/>
            <a:gdLst/>
            <a:ahLst/>
            <a:cxnLst/>
            <a:rect r="r" b="b" t="t" l="l"/>
            <a:pathLst>
              <a:path h="2902122" w="3038871">
                <a:moveTo>
                  <a:pt x="0" y="0"/>
                </a:moveTo>
                <a:lnTo>
                  <a:pt x="3038871" y="0"/>
                </a:lnTo>
                <a:lnTo>
                  <a:pt x="3038871" y="2902122"/>
                </a:lnTo>
                <a:lnTo>
                  <a:pt x="0" y="2902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9932" y="3486951"/>
            <a:ext cx="2975536" cy="3107609"/>
          </a:xfrm>
          <a:custGeom>
            <a:avLst/>
            <a:gdLst/>
            <a:ahLst/>
            <a:cxnLst/>
            <a:rect r="r" b="b" t="t" l="l"/>
            <a:pathLst>
              <a:path h="3107609" w="2975536">
                <a:moveTo>
                  <a:pt x="0" y="0"/>
                </a:moveTo>
                <a:lnTo>
                  <a:pt x="2975536" y="0"/>
                </a:lnTo>
                <a:lnTo>
                  <a:pt x="2975536" y="3107610"/>
                </a:lnTo>
                <a:lnTo>
                  <a:pt x="0" y="31076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409240" y="424426"/>
            <a:ext cx="15065318" cy="2787289"/>
          </a:xfrm>
          <a:prstGeom prst="rect">
            <a:avLst/>
          </a:prstGeom>
        </p:spPr>
        <p:txBody>
          <a:bodyPr anchor="t" rtlCol="false" tIns="0" lIns="0" bIns="0" rIns="0">
            <a:spAutoFit/>
          </a:bodyPr>
          <a:lstStyle/>
          <a:p>
            <a:pPr algn="l">
              <a:lnSpc>
                <a:spcPts val="22769"/>
              </a:lnSpc>
            </a:pPr>
            <a:r>
              <a:rPr lang="en-US" sz="16264">
                <a:solidFill>
                  <a:srgbClr val="800000"/>
                </a:solidFill>
                <a:latin typeface="Wildcat College"/>
                <a:ea typeface="Wildcat College"/>
                <a:cs typeface="Wildcat College"/>
                <a:sym typeface="Wildcat College"/>
              </a:rPr>
              <a:t>ASCENT &amp; TREP</a:t>
            </a:r>
          </a:p>
        </p:txBody>
      </p:sp>
      <p:sp>
        <p:nvSpPr>
          <p:cNvPr name="TextBox 5" id="5"/>
          <p:cNvSpPr txBox="true"/>
          <p:nvPr/>
        </p:nvSpPr>
        <p:spPr>
          <a:xfrm rot="0">
            <a:off x="3409240" y="7175809"/>
            <a:ext cx="11634935" cy="2380615"/>
          </a:xfrm>
          <a:prstGeom prst="rect">
            <a:avLst/>
          </a:prstGeom>
        </p:spPr>
        <p:txBody>
          <a:bodyPr anchor="t" rtlCol="false" tIns="0" lIns="0" bIns="0" rIns="0">
            <a:spAutoFit/>
          </a:bodyPr>
          <a:lstStyle/>
          <a:p>
            <a:pPr algn="ctr">
              <a:lnSpc>
                <a:spcPts val="4759"/>
              </a:lnSpc>
            </a:pPr>
            <a:r>
              <a:rPr lang="en-US" b="true" sz="3399" i="true">
                <a:solidFill>
                  <a:srgbClr val="0E67A3"/>
                </a:solidFill>
                <a:latin typeface="Canva Sans Bold Italics"/>
                <a:ea typeface="Canva Sans Bold Italics"/>
                <a:cs typeface="Canva Sans Bold Italics"/>
                <a:sym typeface="Canva Sans Bold Italics"/>
              </a:rPr>
              <a:t>Junior Presentation</a:t>
            </a:r>
          </a:p>
          <a:p>
            <a:pPr algn="ctr">
              <a:lnSpc>
                <a:spcPts val="4759"/>
              </a:lnSpc>
            </a:pPr>
            <a:r>
              <a:rPr lang="en-US" sz="3399" i="true">
                <a:solidFill>
                  <a:srgbClr val="0E67A3"/>
                </a:solidFill>
                <a:latin typeface="Canva Sans Italics"/>
                <a:ea typeface="Canva Sans Italics"/>
                <a:cs typeface="Canva Sans Italics"/>
                <a:sym typeface="Canva Sans Italics"/>
              </a:rPr>
              <a:t>Programs designed and funded by the State of Colorado to help students move into post-secondary education with financial support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9846"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1199846" y="1623651"/>
            <a:ext cx="15065318" cy="833501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ASCENT/TREP students live on campus?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You will need to check with the institution to see what their requirements are for  living on campus.We do not pay for housing or meal plans (UNC).</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use financial aid with the ASCENT/TREP program?</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No</a:t>
            </a:r>
            <a:r>
              <a:rPr lang="en-US" sz="2799">
                <a:solidFill>
                  <a:srgbClr val="0E67A3"/>
                </a:solidFill>
                <a:latin typeface="Alegreya"/>
                <a:ea typeface="Alegreya"/>
                <a:cs typeface="Alegreya"/>
                <a:sym typeface="Alegreya"/>
              </a:rPr>
              <a:t>. Because students are retained as a CCSD high school student, </a:t>
            </a:r>
            <a:r>
              <a:rPr lang="en-US" sz="2799" u="sng">
                <a:solidFill>
                  <a:srgbClr val="0E67A3"/>
                </a:solidFill>
                <a:latin typeface="Alegreya"/>
                <a:ea typeface="Alegreya"/>
                <a:cs typeface="Alegreya"/>
                <a:sym typeface="Alegreya"/>
              </a:rPr>
              <a:t>you are not able to accept financial aid.</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Students can apply for scholarships that do not require first-time, undergraduate college student status.</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What will it look like when I matriculate to a four-year university?</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That will depend on the university. It is highly suggested that you meet with a college advisor from the university that you’d like to attend after your ASCENT/TREP year(s).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 They can help make the decision which course you should take and determine how the courses will transfer.</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use AP/IB/CLEP test scores to qualify for ASCENT?</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Yes, but the test score needs to be transcribed to count as a part of the 9 credits required for eligibility.</a:t>
            </a:r>
          </a:p>
          <a:p>
            <a:pPr algn="l">
              <a:lnSpc>
                <a:spcPts val="3359"/>
              </a:lnSpc>
            </a:pPr>
          </a:p>
        </p:txBody>
      </p:sp>
      <p:sp>
        <p:nvSpPr>
          <p:cNvPr name="Freeform 4" id="4"/>
          <p:cNvSpPr/>
          <p:nvPr/>
        </p:nvSpPr>
        <p:spPr>
          <a:xfrm flipH="false" flipV="false" rot="0">
            <a:off x="14251868" y="482091"/>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854593" y="7909532"/>
            <a:ext cx="1723977" cy="1723977"/>
          </a:xfrm>
          <a:custGeom>
            <a:avLst/>
            <a:gdLst/>
            <a:ahLst/>
            <a:cxnLst/>
            <a:rect r="r" b="b" t="t" l="l"/>
            <a:pathLst>
              <a:path h="1723977" w="1723977">
                <a:moveTo>
                  <a:pt x="0" y="0"/>
                </a:moveTo>
                <a:lnTo>
                  <a:pt x="1723978" y="0"/>
                </a:lnTo>
                <a:lnTo>
                  <a:pt x="1723978" y="1723977"/>
                </a:lnTo>
                <a:lnTo>
                  <a:pt x="0" y="17239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329316" y="223836"/>
            <a:ext cx="7629369"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Contacts and Resources</a:t>
            </a:r>
          </a:p>
        </p:txBody>
      </p:sp>
      <p:sp>
        <p:nvSpPr>
          <p:cNvPr name="TextBox 3" id="3"/>
          <p:cNvSpPr txBox="true"/>
          <p:nvPr/>
        </p:nvSpPr>
        <p:spPr>
          <a:xfrm rot="0">
            <a:off x="1358308" y="1042989"/>
            <a:ext cx="15065318" cy="8965566"/>
          </a:xfrm>
          <a:prstGeom prst="rect">
            <a:avLst/>
          </a:prstGeom>
        </p:spPr>
        <p:txBody>
          <a:bodyPr anchor="t" rtlCol="false" tIns="0" lIns="0" bIns="0" rIns="0">
            <a:spAutoFit/>
          </a:bodyPr>
          <a:lstStyle/>
          <a:p>
            <a:pPr algn="ctr">
              <a:lnSpc>
                <a:spcPts val="5879"/>
              </a:lnSpc>
            </a:pPr>
            <a:r>
              <a:rPr lang="en-US" sz="4199" b="true">
                <a:solidFill>
                  <a:srgbClr val="303030"/>
                </a:solidFill>
                <a:latin typeface="Alegreya Bold"/>
                <a:ea typeface="Alegreya Bold"/>
                <a:cs typeface="Alegreya Bold"/>
                <a:sym typeface="Alegreya Bold"/>
              </a:rPr>
              <a:t>Your high school counselor</a:t>
            </a:r>
          </a:p>
          <a:p>
            <a:pPr algn="ctr">
              <a:lnSpc>
                <a:spcPts val="5179"/>
              </a:lnSpc>
            </a:pPr>
          </a:p>
          <a:p>
            <a:pPr algn="ctr">
              <a:lnSpc>
                <a:spcPts val="5879"/>
              </a:lnSpc>
            </a:pPr>
            <a:r>
              <a:rPr lang="en-US" b="true" sz="4199">
                <a:solidFill>
                  <a:srgbClr val="303030"/>
                </a:solidFill>
                <a:latin typeface="Alegreya Bold"/>
                <a:ea typeface="Alegreya Bold"/>
                <a:cs typeface="Alegreya Bold"/>
                <a:sym typeface="Alegreya Bold"/>
              </a:rPr>
              <a:t>PostSecondary Workforce Readiness Department</a:t>
            </a:r>
          </a:p>
          <a:p>
            <a:pPr algn="ctr">
              <a:lnSpc>
                <a:spcPts val="4339"/>
              </a:lnSpc>
            </a:pPr>
            <a:r>
              <a:rPr lang="en-US" b="true" sz="3099">
                <a:solidFill>
                  <a:srgbClr val="0E67A3"/>
                </a:solidFill>
                <a:latin typeface="Alegreya Bold"/>
                <a:ea typeface="Alegreya Bold"/>
                <a:cs typeface="Alegreya Bold"/>
                <a:sym typeface="Alegreya Bold"/>
              </a:rPr>
              <a:t>Brittny Blechar, Partner of ASCENT and TREP, bblechar@cherrycreekschools.org</a:t>
            </a:r>
          </a:p>
          <a:p>
            <a:pPr algn="ctr">
              <a:lnSpc>
                <a:spcPts val="4339"/>
              </a:lnSpc>
            </a:pPr>
            <a:r>
              <a:rPr lang="en-US" b="true" sz="3099">
                <a:solidFill>
                  <a:srgbClr val="0E67A3"/>
                </a:solidFill>
                <a:latin typeface="Alegreya Bold"/>
                <a:ea typeface="Alegreya Bold"/>
                <a:cs typeface="Alegreya Bold"/>
                <a:sym typeface="Alegreya Bold"/>
              </a:rPr>
              <a:t>Tara Bell, Administrator, tbell18@cherrycreekschools.org</a:t>
            </a:r>
          </a:p>
          <a:p>
            <a:pPr algn="ctr">
              <a:lnSpc>
                <a:spcPts val="4339"/>
              </a:lnSpc>
            </a:pPr>
            <a:r>
              <a:rPr lang="en-US" b="true" sz="3099">
                <a:solidFill>
                  <a:srgbClr val="0E67A3"/>
                </a:solidFill>
                <a:latin typeface="Alegreya Bold"/>
                <a:ea typeface="Alegreya Bold"/>
                <a:cs typeface="Alegreya Bold"/>
                <a:sym typeface="Alegreya Bold"/>
              </a:rPr>
              <a:t>Margaret Krob, Dept. Specialist, mkrob@cherrycreekschools.org</a:t>
            </a:r>
          </a:p>
          <a:p>
            <a:pPr algn="ctr">
              <a:lnSpc>
                <a:spcPts val="5179"/>
              </a:lnSpc>
            </a:pPr>
          </a:p>
          <a:p>
            <a:pPr algn="ctr">
              <a:lnSpc>
                <a:spcPts val="5879"/>
              </a:lnSpc>
            </a:pPr>
            <a:r>
              <a:rPr lang="en-US" sz="4199" b="true">
                <a:solidFill>
                  <a:srgbClr val="303030"/>
                </a:solidFill>
                <a:latin typeface="Alegreya Bold"/>
                <a:ea typeface="Alegreya Bold"/>
                <a:cs typeface="Alegreya Bold"/>
                <a:sym typeface="Alegreya Bold"/>
              </a:rPr>
              <a:t>Your high school course guide lists CE classes</a:t>
            </a:r>
          </a:p>
          <a:p>
            <a:pPr algn="ctr">
              <a:lnSpc>
                <a:spcPts val="5179"/>
              </a:lnSpc>
            </a:pPr>
          </a:p>
          <a:p>
            <a:pPr algn="ctr">
              <a:lnSpc>
                <a:spcPts val="5319"/>
              </a:lnSpc>
            </a:pPr>
            <a:r>
              <a:rPr lang="en-US" sz="3799" b="true">
                <a:solidFill>
                  <a:srgbClr val="303030"/>
                </a:solidFill>
                <a:latin typeface="Alegreya Bold"/>
                <a:ea typeface="Alegreya Bold"/>
                <a:cs typeface="Alegreya Bold"/>
                <a:sym typeface="Alegreya Bold"/>
              </a:rPr>
              <a:t>District website &lt; Programs &lt; Career and Technical Education</a:t>
            </a:r>
          </a:p>
          <a:p>
            <a:pPr algn="ctr">
              <a:lnSpc>
                <a:spcPts val="5179"/>
              </a:lnSpc>
            </a:pPr>
          </a:p>
          <a:p>
            <a:pPr algn="ctr">
              <a:lnSpc>
                <a:spcPts val="5879"/>
              </a:lnSpc>
            </a:pPr>
            <a:r>
              <a:rPr lang="en-US" sz="4199" b="true">
                <a:solidFill>
                  <a:srgbClr val="303030"/>
                </a:solidFill>
                <a:latin typeface="Alegreya Bold"/>
                <a:ea typeface="Alegreya Bold"/>
                <a:cs typeface="Alegreya Bold"/>
                <a:sym typeface="Alegreya Bold"/>
              </a:rPr>
              <a:t>Colorado Department of Education Website</a:t>
            </a:r>
          </a:p>
          <a:p>
            <a:pPr algn="ctr">
              <a:lnSpc>
                <a:spcPts val="4339"/>
              </a:lnSpc>
            </a:pPr>
            <a:r>
              <a:rPr lang="en-US" sz="3099" b="true">
                <a:solidFill>
                  <a:srgbClr val="0E67A3"/>
                </a:solidFill>
                <a:latin typeface="Alegreya Bold"/>
                <a:ea typeface="Alegreya Bold"/>
                <a:cs typeface="Alegreya Bold"/>
                <a:sym typeface="Alegreya Bold"/>
              </a:rPr>
              <a:t>https://www.cde.state.co.us/postsecondary/ascentfaqs</a:t>
            </a:r>
          </a:p>
          <a:p>
            <a:pPr algn="ctr">
              <a:lnSpc>
                <a:spcPts val="4339"/>
              </a:lnSpc>
            </a:pPr>
            <a:r>
              <a:rPr lang="en-US" b="true" sz="3099">
                <a:solidFill>
                  <a:srgbClr val="0E67A3"/>
                </a:solidFill>
                <a:latin typeface="Alegreya Bold"/>
                <a:ea typeface="Alegreya Bold"/>
                <a:cs typeface="Alegreya Bold"/>
                <a:sym typeface="Alegreya Bold"/>
              </a:rPr>
              <a:t>https://www.cde.state.co.us/postsecondary/trepfaqs</a:t>
            </a:r>
          </a:p>
        </p:txBody>
      </p:sp>
      <p:grpSp>
        <p:nvGrpSpPr>
          <p:cNvPr name="Group 4" id="4"/>
          <p:cNvGrpSpPr/>
          <p:nvPr/>
        </p:nvGrpSpPr>
        <p:grpSpPr>
          <a:xfrm rot="0">
            <a:off x="12780645" y="7429782"/>
            <a:ext cx="5021202" cy="2515011"/>
            <a:chOff x="0" y="0"/>
            <a:chExt cx="6694937" cy="3353348"/>
          </a:xfrm>
        </p:grpSpPr>
        <p:sp>
          <p:nvSpPr>
            <p:cNvPr name="Freeform 5" id="5"/>
            <p:cNvSpPr/>
            <p:nvPr/>
          </p:nvSpPr>
          <p:spPr>
            <a:xfrm flipH="false" flipV="false" rot="0">
              <a:off x="2155398" y="721634"/>
              <a:ext cx="2647104" cy="2631714"/>
            </a:xfrm>
            <a:custGeom>
              <a:avLst/>
              <a:gdLst/>
              <a:ahLst/>
              <a:cxnLst/>
              <a:rect r="r" b="b" t="t" l="l"/>
              <a:pathLst>
                <a:path h="2631714" w="2647104">
                  <a:moveTo>
                    <a:pt x="0" y="0"/>
                  </a:moveTo>
                  <a:lnTo>
                    <a:pt x="2647104" y="0"/>
                  </a:lnTo>
                  <a:lnTo>
                    <a:pt x="2647104" y="2631714"/>
                  </a:lnTo>
                  <a:lnTo>
                    <a:pt x="0" y="2631714"/>
                  </a:lnTo>
                  <a:lnTo>
                    <a:pt x="0" y="0"/>
                  </a:lnTo>
                  <a:close/>
                </a:path>
              </a:pathLst>
            </a:custGeom>
            <a:blipFill>
              <a:blip r:embed="rId2"/>
              <a:stretch>
                <a:fillRect l="0" t="0" r="0" b="0"/>
              </a:stretch>
            </a:blipFill>
          </p:spPr>
        </p:sp>
        <p:sp>
          <p:nvSpPr>
            <p:cNvPr name="TextBox 6" id="6"/>
            <p:cNvSpPr txBox="true"/>
            <p:nvPr/>
          </p:nvSpPr>
          <p:spPr>
            <a:xfrm rot="0">
              <a:off x="0" y="-38100"/>
              <a:ext cx="6694937" cy="429511"/>
            </a:xfrm>
            <a:prstGeom prst="rect">
              <a:avLst/>
            </a:prstGeom>
          </p:spPr>
          <p:txBody>
            <a:bodyPr anchor="t" rtlCol="false" tIns="0" lIns="0" bIns="0" rIns="0">
              <a:spAutoFit/>
            </a:bodyPr>
            <a:lstStyle/>
            <a:p>
              <a:pPr algn="ctr">
                <a:lnSpc>
                  <a:spcPts val="2766"/>
                </a:lnSpc>
              </a:pPr>
              <a:r>
                <a:rPr lang="en-US" sz="1976" u="sng">
                  <a:solidFill>
                    <a:srgbClr val="0E67A3"/>
                  </a:solidFill>
                  <a:latin typeface="Canva Sans"/>
                  <a:ea typeface="Canva Sans"/>
                  <a:cs typeface="Canva Sans"/>
                  <a:sym typeface="Canva Sans"/>
                  <a:hlinkClick r:id="rId3" tooltip="https://www.cherrycreekschools.org/Page/14839"/>
                </a:rPr>
                <a:t>www.cherrycreekschools.org/Page/14839</a:t>
              </a:r>
            </a:p>
          </p:txBody>
        </p:sp>
      </p:grpSp>
      <p:sp>
        <p:nvSpPr>
          <p:cNvPr name="Freeform 7" id="7"/>
          <p:cNvSpPr/>
          <p:nvPr/>
        </p:nvSpPr>
        <p:spPr>
          <a:xfrm flipH="false" flipV="false" rot="0">
            <a:off x="189328" y="7296557"/>
            <a:ext cx="2405182" cy="2990443"/>
          </a:xfrm>
          <a:custGeom>
            <a:avLst/>
            <a:gdLst/>
            <a:ahLst/>
            <a:cxnLst/>
            <a:rect r="r" b="b" t="t" l="l"/>
            <a:pathLst>
              <a:path h="2990443" w="2405182">
                <a:moveTo>
                  <a:pt x="0" y="0"/>
                </a:moveTo>
                <a:lnTo>
                  <a:pt x="2405182" y="0"/>
                </a:lnTo>
                <a:lnTo>
                  <a:pt x="2405182" y="2990443"/>
                </a:lnTo>
                <a:lnTo>
                  <a:pt x="0" y="2990443"/>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9703" y="574693"/>
            <a:ext cx="8993524" cy="899352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E3F4"/>
            </a:solidFill>
            <a:ln w="38100" cap="sq">
              <a:solidFill>
                <a:srgbClr val="000000"/>
              </a:solidFill>
              <a:prstDash val="solid"/>
              <a:miter/>
            </a:ln>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3220"/>
                </a:lnSpc>
              </a:pPr>
            </a:p>
          </p:txBody>
        </p:sp>
      </p:grpSp>
      <p:grpSp>
        <p:nvGrpSpPr>
          <p:cNvPr name="Group 5" id="5"/>
          <p:cNvGrpSpPr/>
          <p:nvPr/>
        </p:nvGrpSpPr>
        <p:grpSpPr>
          <a:xfrm rot="0">
            <a:off x="9556566" y="574693"/>
            <a:ext cx="8993524" cy="899352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BC"/>
            </a:solidFill>
            <a:ln w="38100" cap="sq">
              <a:solidFill>
                <a:srgbClr val="000000"/>
              </a:solidFill>
              <a:prstDash val="solid"/>
              <a:miter/>
            </a:ln>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3220"/>
                </a:lnSpc>
              </a:pPr>
            </a:p>
          </p:txBody>
        </p:sp>
      </p:grpSp>
      <p:grpSp>
        <p:nvGrpSpPr>
          <p:cNvPr name="Group 8" id="8"/>
          <p:cNvGrpSpPr/>
          <p:nvPr/>
        </p:nvGrpSpPr>
        <p:grpSpPr>
          <a:xfrm rot="0">
            <a:off x="5130817" y="204483"/>
            <a:ext cx="7623892" cy="762389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a:ln w="38100" cap="sq">
              <a:solidFill>
                <a:srgbClr val="000000"/>
              </a:solidFill>
              <a:prstDash val="solid"/>
              <a:miter/>
            </a:ln>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3220"/>
                </a:lnSpc>
              </a:pPr>
            </a:p>
          </p:txBody>
        </p:sp>
      </p:grpSp>
      <p:sp>
        <p:nvSpPr>
          <p:cNvPr name="TextBox 11" id="11"/>
          <p:cNvSpPr txBox="true"/>
          <p:nvPr/>
        </p:nvSpPr>
        <p:spPr>
          <a:xfrm rot="0">
            <a:off x="1444433" y="1337090"/>
            <a:ext cx="4246550" cy="1605512"/>
          </a:xfrm>
          <a:prstGeom prst="rect">
            <a:avLst/>
          </a:prstGeom>
        </p:spPr>
        <p:txBody>
          <a:bodyPr anchor="t" rtlCol="false" tIns="0" lIns="0" bIns="0" rIns="0">
            <a:spAutoFit/>
          </a:bodyPr>
          <a:lstStyle/>
          <a:p>
            <a:pPr algn="l">
              <a:lnSpc>
                <a:spcPts val="13251"/>
              </a:lnSpc>
            </a:pPr>
            <a:r>
              <a:rPr lang="en-US" sz="9465">
                <a:solidFill>
                  <a:srgbClr val="800000"/>
                </a:solidFill>
                <a:latin typeface="Wildcat College"/>
                <a:ea typeface="Wildcat College"/>
                <a:cs typeface="Wildcat College"/>
                <a:sym typeface="Wildcat College"/>
              </a:rPr>
              <a:t>ASCENT</a:t>
            </a:r>
          </a:p>
        </p:txBody>
      </p:sp>
      <p:sp>
        <p:nvSpPr>
          <p:cNvPr name="TextBox 12" id="12"/>
          <p:cNvSpPr txBox="true"/>
          <p:nvPr/>
        </p:nvSpPr>
        <p:spPr>
          <a:xfrm rot="0">
            <a:off x="515862" y="2885453"/>
            <a:ext cx="4447619" cy="5689585"/>
          </a:xfrm>
          <a:prstGeom prst="rect">
            <a:avLst/>
          </a:prstGeom>
        </p:spPr>
        <p:txBody>
          <a:bodyPr anchor="t" rtlCol="false" tIns="0" lIns="0" bIns="0" rIns="0">
            <a:spAutoFit/>
          </a:bodyPr>
          <a:lstStyle/>
          <a:p>
            <a:pPr algn="l">
              <a:lnSpc>
                <a:spcPts val="3500"/>
              </a:lnSpc>
            </a:pPr>
            <a:r>
              <a:rPr lang="en-US" sz="2500" u="sng" b="true">
                <a:solidFill>
                  <a:srgbClr val="000000"/>
                </a:solidFill>
                <a:latin typeface="Alegreya Bold"/>
                <a:ea typeface="Alegreya Bold"/>
                <a:cs typeface="Alegreya Bold"/>
                <a:sym typeface="Alegreya Bold"/>
              </a:rPr>
              <a:t>A</a:t>
            </a:r>
            <a:r>
              <a:rPr lang="en-US" sz="2500" u="sng">
                <a:solidFill>
                  <a:srgbClr val="000000"/>
                </a:solidFill>
                <a:latin typeface="Alegreya"/>
                <a:ea typeface="Alegreya"/>
                <a:cs typeface="Alegreya"/>
                <a:sym typeface="Alegreya"/>
              </a:rPr>
              <a:t>ccelerating </a:t>
            </a:r>
            <a:r>
              <a:rPr lang="en-US" sz="2500" u="sng" b="true">
                <a:solidFill>
                  <a:srgbClr val="000000"/>
                </a:solidFill>
                <a:latin typeface="Alegreya Bold"/>
                <a:ea typeface="Alegreya Bold"/>
                <a:cs typeface="Alegreya Bold"/>
                <a:sym typeface="Alegreya Bold"/>
              </a:rPr>
              <a:t>S</a:t>
            </a:r>
            <a:r>
              <a:rPr lang="en-US" sz="2500" u="sng">
                <a:solidFill>
                  <a:srgbClr val="000000"/>
                </a:solidFill>
                <a:latin typeface="Alegreya"/>
                <a:ea typeface="Alegreya"/>
                <a:cs typeface="Alegreya"/>
                <a:sym typeface="Alegreya"/>
              </a:rPr>
              <a:t>tudents through </a:t>
            </a:r>
            <a:r>
              <a:rPr lang="en-US" sz="2500" u="sng" b="true">
                <a:solidFill>
                  <a:srgbClr val="000000"/>
                </a:solidFill>
                <a:latin typeface="Alegreya Bold"/>
                <a:ea typeface="Alegreya Bold"/>
                <a:cs typeface="Alegreya Bold"/>
                <a:sym typeface="Alegreya Bold"/>
              </a:rPr>
              <a:t>C</a:t>
            </a:r>
            <a:r>
              <a:rPr lang="en-US" sz="2500" u="sng">
                <a:solidFill>
                  <a:srgbClr val="000000"/>
                </a:solidFill>
                <a:latin typeface="Alegreya"/>
                <a:ea typeface="Alegreya"/>
                <a:cs typeface="Alegreya"/>
                <a:sym typeface="Alegreya"/>
              </a:rPr>
              <a:t>oncurrent </a:t>
            </a:r>
            <a:r>
              <a:rPr lang="en-US" sz="2500" u="sng" b="true">
                <a:solidFill>
                  <a:srgbClr val="000000"/>
                </a:solidFill>
                <a:latin typeface="Alegreya Bold"/>
                <a:ea typeface="Alegreya Bold"/>
                <a:cs typeface="Alegreya Bold"/>
                <a:sym typeface="Alegreya Bold"/>
              </a:rPr>
              <a:t>EN</a:t>
            </a:r>
            <a:r>
              <a:rPr lang="en-US" sz="2500" u="sng">
                <a:solidFill>
                  <a:srgbClr val="000000"/>
                </a:solidFill>
                <a:latin typeface="Alegreya"/>
                <a:ea typeface="Alegreya"/>
                <a:cs typeface="Alegreya"/>
                <a:sym typeface="Alegreya"/>
              </a:rPr>
              <a:t>rollmen</a:t>
            </a:r>
            <a:r>
              <a:rPr lang="en-US" sz="2500" u="sng" b="true">
                <a:solidFill>
                  <a:srgbClr val="000000"/>
                </a:solidFill>
                <a:latin typeface="Alegreya Bold"/>
                <a:ea typeface="Alegreya Bold"/>
                <a:cs typeface="Alegreya Bold"/>
                <a:sym typeface="Alegreya Bold"/>
              </a:rPr>
              <a:t>T</a:t>
            </a:r>
          </a:p>
          <a:p>
            <a:pPr algn="l" marL="539874" indent="-269937" lvl="1">
              <a:lnSpc>
                <a:spcPts val="3500"/>
              </a:lnSpc>
              <a:buFont typeface="Arial"/>
              <a:buChar char="•"/>
            </a:pPr>
            <a:r>
              <a:rPr lang="en-US" sz="2500">
                <a:solidFill>
                  <a:srgbClr val="000000"/>
                </a:solidFill>
                <a:latin typeface="Alegreya"/>
                <a:ea typeface="Alegreya"/>
                <a:cs typeface="Alegreya"/>
                <a:sym typeface="Alegreya"/>
              </a:rPr>
              <a:t>One year program (options for full-time or part time)*</a:t>
            </a:r>
          </a:p>
          <a:p>
            <a:pPr algn="l" marL="539874" indent="-269937" lvl="1">
              <a:lnSpc>
                <a:spcPts val="3500"/>
              </a:lnSpc>
              <a:buFont typeface="Arial"/>
              <a:buChar char="•"/>
            </a:pPr>
            <a:r>
              <a:rPr lang="en-US" sz="2500">
                <a:solidFill>
                  <a:srgbClr val="000000"/>
                </a:solidFill>
                <a:latin typeface="Alegreya"/>
                <a:ea typeface="Alegreya"/>
                <a:cs typeface="Alegreya"/>
                <a:sym typeface="Alegreya"/>
              </a:rPr>
              <a:t>Students must have a minimum of 9 college credits, successfully completed (C or better), transcribed on a college transcript.</a:t>
            </a:r>
          </a:p>
          <a:p>
            <a:pPr algn="l" marL="539874" indent="-269937" lvl="1">
              <a:lnSpc>
                <a:spcPts val="3500"/>
              </a:lnSpc>
              <a:buFont typeface="Arial"/>
              <a:buChar char="•"/>
            </a:pPr>
            <a:r>
              <a:rPr lang="en-US" sz="2500">
                <a:solidFill>
                  <a:srgbClr val="000000"/>
                </a:solidFill>
                <a:latin typeface="Alegreya"/>
                <a:ea typeface="Alegreya"/>
                <a:cs typeface="Alegreya"/>
                <a:sym typeface="Alegreya"/>
              </a:rPr>
              <a:t>Slot limitations based on 24/25 enrollment</a:t>
            </a:r>
          </a:p>
          <a:p>
            <a:pPr algn="l">
              <a:lnSpc>
                <a:spcPts val="3500"/>
              </a:lnSpc>
            </a:pPr>
          </a:p>
          <a:p>
            <a:pPr algn="l">
              <a:lnSpc>
                <a:spcPts val="3500"/>
              </a:lnSpc>
            </a:pPr>
          </a:p>
        </p:txBody>
      </p:sp>
      <p:sp>
        <p:nvSpPr>
          <p:cNvPr name="TextBox 13" id="13"/>
          <p:cNvSpPr txBox="true"/>
          <p:nvPr/>
        </p:nvSpPr>
        <p:spPr>
          <a:xfrm rot="0">
            <a:off x="13341862" y="1211196"/>
            <a:ext cx="3664289" cy="1605512"/>
          </a:xfrm>
          <a:prstGeom prst="rect">
            <a:avLst/>
          </a:prstGeom>
        </p:spPr>
        <p:txBody>
          <a:bodyPr anchor="t" rtlCol="false" tIns="0" lIns="0" bIns="0" rIns="0">
            <a:spAutoFit/>
          </a:bodyPr>
          <a:lstStyle/>
          <a:p>
            <a:pPr algn="l">
              <a:lnSpc>
                <a:spcPts val="13251"/>
              </a:lnSpc>
            </a:pPr>
            <a:r>
              <a:rPr lang="en-US" sz="9465">
                <a:solidFill>
                  <a:srgbClr val="800000"/>
                </a:solidFill>
                <a:latin typeface="Wildcat College"/>
                <a:ea typeface="Wildcat College"/>
                <a:cs typeface="Wildcat College"/>
                <a:sym typeface="Wildcat College"/>
              </a:rPr>
              <a:t>TREP</a:t>
            </a:r>
          </a:p>
        </p:txBody>
      </p:sp>
      <p:sp>
        <p:nvSpPr>
          <p:cNvPr name="TextBox 14" id="14"/>
          <p:cNvSpPr txBox="true"/>
          <p:nvPr/>
        </p:nvSpPr>
        <p:spPr>
          <a:xfrm rot="0">
            <a:off x="12821514" y="2778608"/>
            <a:ext cx="4437786" cy="8358928"/>
          </a:xfrm>
          <a:prstGeom prst="rect">
            <a:avLst/>
          </a:prstGeom>
        </p:spPr>
        <p:txBody>
          <a:bodyPr anchor="t" rtlCol="false" tIns="0" lIns="0" bIns="0" rIns="0">
            <a:spAutoFit/>
          </a:bodyPr>
          <a:lstStyle/>
          <a:p>
            <a:pPr algn="l">
              <a:lnSpc>
                <a:spcPts val="3371"/>
              </a:lnSpc>
            </a:pPr>
            <a:r>
              <a:rPr lang="en-US" sz="2408" u="sng" b="true">
                <a:solidFill>
                  <a:srgbClr val="000000"/>
                </a:solidFill>
                <a:latin typeface="Alegreya Bold"/>
                <a:ea typeface="Alegreya Bold"/>
                <a:cs typeface="Alegreya Bold"/>
                <a:sym typeface="Alegreya Bold"/>
              </a:rPr>
              <a:t>Teacher Recruitment Education &amp; Preparation</a:t>
            </a:r>
          </a:p>
          <a:p>
            <a:pPr algn="l" marL="519965" indent="-259983" lvl="1">
              <a:lnSpc>
                <a:spcPts val="3371"/>
              </a:lnSpc>
              <a:buFont typeface="Arial"/>
              <a:buChar char="•"/>
            </a:pPr>
            <a:r>
              <a:rPr lang="en-US" sz="2408">
                <a:solidFill>
                  <a:srgbClr val="000000"/>
                </a:solidFill>
                <a:latin typeface="Alegreya"/>
                <a:ea typeface="Alegreya"/>
                <a:cs typeface="Alegreya"/>
                <a:sym typeface="Alegreya"/>
              </a:rPr>
              <a:t>Two year program for students looking at education pathways </a:t>
            </a:r>
          </a:p>
          <a:p>
            <a:pPr algn="l" marL="519965" indent="-259983" lvl="1">
              <a:lnSpc>
                <a:spcPts val="3371"/>
              </a:lnSpc>
              <a:buFont typeface="Arial"/>
              <a:buChar char="•"/>
            </a:pPr>
            <a:r>
              <a:rPr lang="en-US" sz="2408">
                <a:solidFill>
                  <a:srgbClr val="000000"/>
                </a:solidFill>
                <a:latin typeface="Alegreya"/>
                <a:ea typeface="Alegreya"/>
                <a:cs typeface="Alegreya"/>
                <a:sym typeface="Alegreya"/>
              </a:rPr>
              <a:t>Specific number of slots issued by State of Colorado. Decisions of who will be sponsored with TREP are made in May. </a:t>
            </a:r>
          </a:p>
          <a:p>
            <a:pPr algn="l" marL="519965" indent="-259983" lvl="1">
              <a:lnSpc>
                <a:spcPts val="3371"/>
              </a:lnSpc>
              <a:buFont typeface="Arial"/>
              <a:buChar char="•"/>
            </a:pPr>
            <a:r>
              <a:rPr lang="en-US" sz="2408">
                <a:solidFill>
                  <a:srgbClr val="000000"/>
                </a:solidFill>
                <a:latin typeface="Alegreya"/>
                <a:ea typeface="Alegreya"/>
                <a:cs typeface="Alegreya"/>
                <a:sym typeface="Alegreya"/>
              </a:rPr>
              <a:t>Students must take one of the required courses </a:t>
            </a:r>
            <a:r>
              <a:rPr lang="en-US" b="true" sz="2408" u="sng">
                <a:solidFill>
                  <a:srgbClr val="000000"/>
                </a:solidFill>
                <a:latin typeface="Alegreya Bold"/>
                <a:ea typeface="Alegreya Bold"/>
                <a:cs typeface="Alegreya Bold"/>
                <a:sym typeface="Alegreya Bold"/>
              </a:rPr>
              <a:t>DURING</a:t>
            </a:r>
            <a:r>
              <a:rPr lang="en-US" sz="2408" u="sng">
                <a:solidFill>
                  <a:srgbClr val="000000"/>
                </a:solidFill>
                <a:latin typeface="Alegreya"/>
                <a:ea typeface="Alegreya"/>
                <a:cs typeface="Alegreya"/>
                <a:sym typeface="Alegreya"/>
              </a:rPr>
              <a:t> their senior year </a:t>
            </a:r>
            <a:r>
              <a:rPr lang="en-US" sz="2408">
                <a:solidFill>
                  <a:srgbClr val="000000"/>
                </a:solidFill>
                <a:latin typeface="Alegreya"/>
                <a:ea typeface="Alegreya"/>
                <a:cs typeface="Alegreya"/>
                <a:sym typeface="Alegreya"/>
              </a:rPr>
              <a:t>(details on next slide).  FEP students automatically meet this coursework requirement.</a:t>
            </a:r>
          </a:p>
          <a:p>
            <a:pPr algn="l">
              <a:lnSpc>
                <a:spcPts val="3371"/>
              </a:lnSpc>
            </a:pPr>
          </a:p>
          <a:p>
            <a:pPr algn="l">
              <a:lnSpc>
                <a:spcPts val="3371"/>
              </a:lnSpc>
            </a:pPr>
          </a:p>
          <a:p>
            <a:pPr algn="l">
              <a:lnSpc>
                <a:spcPts val="3371"/>
              </a:lnSpc>
            </a:pPr>
          </a:p>
          <a:p>
            <a:pPr algn="l">
              <a:lnSpc>
                <a:spcPts val="3371"/>
              </a:lnSpc>
            </a:pPr>
          </a:p>
          <a:p>
            <a:pPr algn="l">
              <a:lnSpc>
                <a:spcPts val="3371"/>
              </a:lnSpc>
            </a:pPr>
          </a:p>
          <a:p>
            <a:pPr algn="l">
              <a:lnSpc>
                <a:spcPts val="3371"/>
              </a:lnSpc>
            </a:pPr>
          </a:p>
        </p:txBody>
      </p:sp>
      <p:sp>
        <p:nvSpPr>
          <p:cNvPr name="TextBox 15" id="15"/>
          <p:cNvSpPr txBox="true"/>
          <p:nvPr/>
        </p:nvSpPr>
        <p:spPr>
          <a:xfrm rot="0">
            <a:off x="5880119" y="1696819"/>
            <a:ext cx="6874589" cy="5020310"/>
          </a:xfrm>
          <a:prstGeom prst="rect">
            <a:avLst/>
          </a:prstGeom>
        </p:spPr>
        <p:txBody>
          <a:bodyPr anchor="t" rtlCol="false" tIns="0" lIns="0" bIns="0" rIns="0">
            <a:spAutoFit/>
          </a:bodyPr>
          <a:lstStyle/>
          <a:p>
            <a:pPr algn="l" marL="561337" indent="-280669" lvl="1">
              <a:lnSpc>
                <a:spcPts val="3639"/>
              </a:lnSpc>
              <a:buFont typeface="Arial"/>
              <a:buChar char="•"/>
            </a:pPr>
            <a:r>
              <a:rPr lang="en-US" sz="2599">
                <a:solidFill>
                  <a:srgbClr val="000000"/>
                </a:solidFill>
                <a:latin typeface="Alegreya"/>
                <a:ea typeface="Alegreya"/>
                <a:cs typeface="Alegreya"/>
                <a:sym typeface="Alegreya"/>
              </a:rPr>
              <a:t>Must apply for FAFSA and/or CAFSA</a:t>
            </a:r>
          </a:p>
          <a:p>
            <a:pPr algn="l" marL="561337" indent="-280669" lvl="1">
              <a:lnSpc>
                <a:spcPts val="3639"/>
              </a:lnSpc>
              <a:buFont typeface="Arial"/>
              <a:buChar char="•"/>
            </a:pPr>
            <a:r>
              <a:rPr lang="en-US" sz="2599">
                <a:solidFill>
                  <a:srgbClr val="000000"/>
                </a:solidFill>
                <a:latin typeface="Alegreya"/>
                <a:ea typeface="Alegreya"/>
                <a:cs typeface="Alegreya"/>
                <a:sym typeface="Alegreya"/>
              </a:rPr>
              <a:t>CANNOT accept federal aid during ASCENT/TREP</a:t>
            </a:r>
          </a:p>
          <a:p>
            <a:pPr algn="l" marL="561337" indent="-280669" lvl="1">
              <a:lnSpc>
                <a:spcPts val="3639"/>
              </a:lnSpc>
              <a:buFont typeface="Arial"/>
              <a:buChar char="•"/>
            </a:pPr>
            <a:r>
              <a:rPr lang="en-US" sz="2599">
                <a:solidFill>
                  <a:srgbClr val="000000"/>
                </a:solidFill>
                <a:latin typeface="Alegreya"/>
                <a:ea typeface="Alegreya"/>
                <a:cs typeface="Alegreya"/>
                <a:sym typeface="Alegreya"/>
              </a:rPr>
              <a:t>Must be college ready (details on slide 5)</a:t>
            </a:r>
          </a:p>
          <a:p>
            <a:pPr algn="l" marL="561337" indent="-280669" lvl="1">
              <a:lnSpc>
                <a:spcPts val="3639"/>
              </a:lnSpc>
              <a:buFont typeface="Arial"/>
              <a:buChar char="•"/>
            </a:pPr>
            <a:r>
              <a:rPr lang="en-US" sz="2599">
                <a:solidFill>
                  <a:srgbClr val="000000"/>
                </a:solidFill>
                <a:latin typeface="Alegreya"/>
                <a:ea typeface="Alegreya"/>
                <a:cs typeface="Alegreya"/>
                <a:sym typeface="Alegreya"/>
              </a:rPr>
              <a:t>CCSD pays for tuition, books, and fees* associated with the courses</a:t>
            </a:r>
          </a:p>
          <a:p>
            <a:pPr algn="l" marL="561337" indent="-280669" lvl="1">
              <a:lnSpc>
                <a:spcPts val="3639"/>
              </a:lnSpc>
              <a:buFont typeface="Arial"/>
              <a:buChar char="•"/>
            </a:pPr>
            <a:r>
              <a:rPr lang="en-US" sz="2599">
                <a:solidFill>
                  <a:srgbClr val="000000"/>
                </a:solidFill>
                <a:latin typeface="Alegreya"/>
                <a:ea typeface="Alegreya"/>
                <a:cs typeface="Alegreya"/>
                <a:sym typeface="Alegreya"/>
              </a:rPr>
              <a:t>Students are considered a 5th year senior &amp; High School Diplomas are given after the ASCENT/TREP year(s)</a:t>
            </a:r>
          </a:p>
          <a:p>
            <a:pPr algn="l" marL="561337" indent="-280669" lvl="1">
              <a:lnSpc>
                <a:spcPts val="3639"/>
              </a:lnSpc>
              <a:buFont typeface="Arial"/>
              <a:buChar char="•"/>
            </a:pPr>
            <a:r>
              <a:rPr lang="en-US" sz="2599">
                <a:solidFill>
                  <a:srgbClr val="000000"/>
                </a:solidFill>
                <a:latin typeface="Alegreya"/>
                <a:ea typeface="Alegreya"/>
                <a:cs typeface="Alegreya"/>
                <a:sym typeface="Alegreya"/>
              </a:rPr>
              <a:t>Students attend CCSD partner college/university</a:t>
            </a:r>
          </a:p>
        </p:txBody>
      </p:sp>
      <p:sp>
        <p:nvSpPr>
          <p:cNvPr name="TextBox 16" id="16"/>
          <p:cNvSpPr txBox="true"/>
          <p:nvPr/>
        </p:nvSpPr>
        <p:spPr>
          <a:xfrm rot="0">
            <a:off x="7078310" y="490155"/>
            <a:ext cx="4860284" cy="979618"/>
          </a:xfrm>
          <a:prstGeom prst="rect">
            <a:avLst/>
          </a:prstGeom>
        </p:spPr>
        <p:txBody>
          <a:bodyPr anchor="t" rtlCol="false" tIns="0" lIns="0" bIns="0" rIns="0">
            <a:spAutoFit/>
          </a:bodyPr>
          <a:lstStyle/>
          <a:p>
            <a:pPr algn="l">
              <a:lnSpc>
                <a:spcPts val="8009"/>
              </a:lnSpc>
            </a:pPr>
            <a:r>
              <a:rPr lang="en-US" sz="5721">
                <a:solidFill>
                  <a:srgbClr val="800000"/>
                </a:solidFill>
                <a:latin typeface="Wildcat College"/>
                <a:ea typeface="Wildcat College"/>
                <a:cs typeface="Wildcat College"/>
                <a:sym typeface="Wildcat College"/>
              </a:rPr>
              <a:t>All Candidates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30039" y="4421952"/>
            <a:ext cx="3905689" cy="3017336"/>
          </a:xfrm>
          <a:custGeom>
            <a:avLst/>
            <a:gdLst/>
            <a:ahLst/>
            <a:cxnLst/>
            <a:rect r="r" b="b" t="t" l="l"/>
            <a:pathLst>
              <a:path h="3017336" w="3905689">
                <a:moveTo>
                  <a:pt x="0" y="0"/>
                </a:moveTo>
                <a:lnTo>
                  <a:pt x="3905690" y="0"/>
                </a:lnTo>
                <a:lnTo>
                  <a:pt x="3905690" y="3017337"/>
                </a:lnTo>
                <a:lnTo>
                  <a:pt x="0" y="3017337"/>
                </a:lnTo>
                <a:lnTo>
                  <a:pt x="0" y="0"/>
                </a:lnTo>
                <a:close/>
              </a:path>
            </a:pathLst>
          </a:custGeom>
          <a:blipFill>
            <a:blip r:embed="rId2"/>
            <a:stretch>
              <a:fillRect l="0" t="0" r="0" b="0"/>
            </a:stretch>
          </a:blipFill>
        </p:spPr>
      </p:sp>
      <p:sp>
        <p:nvSpPr>
          <p:cNvPr name="Freeform 3" id="3"/>
          <p:cNvSpPr/>
          <p:nvPr/>
        </p:nvSpPr>
        <p:spPr>
          <a:xfrm flipH="false" flipV="false" rot="0">
            <a:off x="5167784" y="2948447"/>
            <a:ext cx="4341780" cy="1473506"/>
          </a:xfrm>
          <a:custGeom>
            <a:avLst/>
            <a:gdLst/>
            <a:ahLst/>
            <a:cxnLst/>
            <a:rect r="r" b="b" t="t" l="l"/>
            <a:pathLst>
              <a:path h="1473506" w="4341780">
                <a:moveTo>
                  <a:pt x="0" y="0"/>
                </a:moveTo>
                <a:lnTo>
                  <a:pt x="4341780" y="0"/>
                </a:lnTo>
                <a:lnTo>
                  <a:pt x="4341780" y="1473505"/>
                </a:lnTo>
                <a:lnTo>
                  <a:pt x="0" y="1473505"/>
                </a:lnTo>
                <a:lnTo>
                  <a:pt x="0" y="0"/>
                </a:lnTo>
                <a:close/>
              </a:path>
            </a:pathLst>
          </a:custGeom>
          <a:blipFill>
            <a:blip r:embed="rId3"/>
            <a:stretch>
              <a:fillRect l="0" t="0" r="0" b="0"/>
            </a:stretch>
          </a:blipFill>
        </p:spPr>
      </p:sp>
      <p:sp>
        <p:nvSpPr>
          <p:cNvPr name="Freeform 4" id="4"/>
          <p:cNvSpPr/>
          <p:nvPr/>
        </p:nvSpPr>
        <p:spPr>
          <a:xfrm flipH="false" flipV="false" rot="0">
            <a:off x="517675" y="5196156"/>
            <a:ext cx="4613477" cy="1722197"/>
          </a:xfrm>
          <a:custGeom>
            <a:avLst/>
            <a:gdLst/>
            <a:ahLst/>
            <a:cxnLst/>
            <a:rect r="r" b="b" t="t" l="l"/>
            <a:pathLst>
              <a:path h="1722197" w="4613477">
                <a:moveTo>
                  <a:pt x="0" y="0"/>
                </a:moveTo>
                <a:lnTo>
                  <a:pt x="4613477" y="0"/>
                </a:lnTo>
                <a:lnTo>
                  <a:pt x="4613477" y="1722197"/>
                </a:lnTo>
                <a:lnTo>
                  <a:pt x="0" y="1722197"/>
                </a:lnTo>
                <a:lnTo>
                  <a:pt x="0" y="0"/>
                </a:lnTo>
                <a:close/>
              </a:path>
            </a:pathLst>
          </a:custGeom>
          <a:blipFill>
            <a:blip r:embed="rId4"/>
            <a:stretch>
              <a:fillRect l="0" t="0" r="0" b="0"/>
            </a:stretch>
          </a:blipFill>
        </p:spPr>
      </p:sp>
      <p:sp>
        <p:nvSpPr>
          <p:cNvPr name="Freeform 5" id="5"/>
          <p:cNvSpPr/>
          <p:nvPr/>
        </p:nvSpPr>
        <p:spPr>
          <a:xfrm flipH="false" flipV="false" rot="0">
            <a:off x="14074915" y="3496966"/>
            <a:ext cx="2978797" cy="2560288"/>
          </a:xfrm>
          <a:custGeom>
            <a:avLst/>
            <a:gdLst/>
            <a:ahLst/>
            <a:cxnLst/>
            <a:rect r="r" b="b" t="t" l="l"/>
            <a:pathLst>
              <a:path h="2560288" w="2978797">
                <a:moveTo>
                  <a:pt x="0" y="0"/>
                </a:moveTo>
                <a:lnTo>
                  <a:pt x="2978797" y="0"/>
                </a:lnTo>
                <a:lnTo>
                  <a:pt x="2978797" y="2560288"/>
                </a:lnTo>
                <a:lnTo>
                  <a:pt x="0" y="2560288"/>
                </a:lnTo>
                <a:lnTo>
                  <a:pt x="0" y="0"/>
                </a:lnTo>
                <a:close/>
              </a:path>
            </a:pathLst>
          </a:custGeom>
          <a:blipFill>
            <a:blip r:embed="rId5"/>
            <a:stretch>
              <a:fillRect l="0" t="0" r="0" b="0"/>
            </a:stretch>
          </a:blipFill>
        </p:spPr>
      </p:sp>
      <p:sp>
        <p:nvSpPr>
          <p:cNvPr name="Freeform 6" id="6"/>
          <p:cNvSpPr/>
          <p:nvPr/>
        </p:nvSpPr>
        <p:spPr>
          <a:xfrm flipH="false" flipV="false" rot="0">
            <a:off x="517675" y="2470028"/>
            <a:ext cx="4041485" cy="1951925"/>
          </a:xfrm>
          <a:custGeom>
            <a:avLst/>
            <a:gdLst/>
            <a:ahLst/>
            <a:cxnLst/>
            <a:rect r="r" b="b" t="t" l="l"/>
            <a:pathLst>
              <a:path h="1951925" w="4041485">
                <a:moveTo>
                  <a:pt x="0" y="0"/>
                </a:moveTo>
                <a:lnTo>
                  <a:pt x="4041485" y="0"/>
                </a:lnTo>
                <a:lnTo>
                  <a:pt x="4041485" y="1951924"/>
                </a:lnTo>
                <a:lnTo>
                  <a:pt x="0" y="1951924"/>
                </a:lnTo>
                <a:lnTo>
                  <a:pt x="0" y="0"/>
                </a:lnTo>
                <a:close/>
              </a:path>
            </a:pathLst>
          </a:custGeom>
          <a:blipFill>
            <a:blip r:embed="rId6"/>
            <a:stretch>
              <a:fillRect l="0" t="0" r="0" b="0"/>
            </a:stretch>
          </a:blipFill>
        </p:spPr>
      </p:sp>
      <p:sp>
        <p:nvSpPr>
          <p:cNvPr name="Freeform 7" id="7"/>
          <p:cNvSpPr/>
          <p:nvPr/>
        </p:nvSpPr>
        <p:spPr>
          <a:xfrm flipH="false" flipV="false" rot="0">
            <a:off x="5430039" y="8344162"/>
            <a:ext cx="3384975" cy="1427179"/>
          </a:xfrm>
          <a:custGeom>
            <a:avLst/>
            <a:gdLst/>
            <a:ahLst/>
            <a:cxnLst/>
            <a:rect r="r" b="b" t="t" l="l"/>
            <a:pathLst>
              <a:path h="1427179" w="3384975">
                <a:moveTo>
                  <a:pt x="0" y="0"/>
                </a:moveTo>
                <a:lnTo>
                  <a:pt x="3384975" y="0"/>
                </a:lnTo>
                <a:lnTo>
                  <a:pt x="3384975" y="1427179"/>
                </a:lnTo>
                <a:lnTo>
                  <a:pt x="0" y="1427179"/>
                </a:lnTo>
                <a:lnTo>
                  <a:pt x="0" y="0"/>
                </a:lnTo>
                <a:close/>
              </a:path>
            </a:pathLst>
          </a:custGeom>
          <a:blipFill>
            <a:blip r:embed="rId7"/>
            <a:stretch>
              <a:fillRect l="0" t="0" r="0" b="0"/>
            </a:stretch>
          </a:blipFill>
        </p:spPr>
      </p:sp>
      <p:sp>
        <p:nvSpPr>
          <p:cNvPr name="Freeform 8" id="8"/>
          <p:cNvSpPr/>
          <p:nvPr/>
        </p:nvSpPr>
        <p:spPr>
          <a:xfrm flipH="false" flipV="false" rot="0">
            <a:off x="9144000" y="8344162"/>
            <a:ext cx="3624192" cy="1828275"/>
          </a:xfrm>
          <a:custGeom>
            <a:avLst/>
            <a:gdLst/>
            <a:ahLst/>
            <a:cxnLst/>
            <a:rect r="r" b="b" t="t" l="l"/>
            <a:pathLst>
              <a:path h="1828275" w="3624192">
                <a:moveTo>
                  <a:pt x="0" y="0"/>
                </a:moveTo>
                <a:lnTo>
                  <a:pt x="3624192" y="0"/>
                </a:lnTo>
                <a:lnTo>
                  <a:pt x="3624192" y="1828276"/>
                </a:lnTo>
                <a:lnTo>
                  <a:pt x="0" y="1828276"/>
                </a:lnTo>
                <a:lnTo>
                  <a:pt x="0" y="0"/>
                </a:lnTo>
                <a:close/>
              </a:path>
            </a:pathLst>
          </a:custGeom>
          <a:blipFill>
            <a:blip r:embed="rId8"/>
            <a:stretch>
              <a:fillRect l="0" t="0" r="0" b="0"/>
            </a:stretch>
          </a:blipFill>
        </p:spPr>
      </p:sp>
      <p:sp>
        <p:nvSpPr>
          <p:cNvPr name="Freeform 9" id="9"/>
          <p:cNvSpPr/>
          <p:nvPr/>
        </p:nvSpPr>
        <p:spPr>
          <a:xfrm flipH="false" flipV="false" rot="0">
            <a:off x="10514780" y="3333688"/>
            <a:ext cx="2852969" cy="2596933"/>
          </a:xfrm>
          <a:custGeom>
            <a:avLst/>
            <a:gdLst/>
            <a:ahLst/>
            <a:cxnLst/>
            <a:rect r="r" b="b" t="t" l="l"/>
            <a:pathLst>
              <a:path h="2596933" w="2852969">
                <a:moveTo>
                  <a:pt x="0" y="0"/>
                </a:moveTo>
                <a:lnTo>
                  <a:pt x="2852969" y="0"/>
                </a:lnTo>
                <a:lnTo>
                  <a:pt x="2852969" y="2596933"/>
                </a:lnTo>
                <a:lnTo>
                  <a:pt x="0" y="2596933"/>
                </a:lnTo>
                <a:lnTo>
                  <a:pt x="0" y="0"/>
                </a:lnTo>
                <a:close/>
              </a:path>
            </a:pathLst>
          </a:custGeom>
          <a:blipFill>
            <a:blip r:embed="rId9"/>
            <a:stretch>
              <a:fillRect l="0" t="0" r="0" b="0"/>
            </a:stretch>
          </a:blipFill>
        </p:spPr>
      </p:sp>
      <p:sp>
        <p:nvSpPr>
          <p:cNvPr name="TextBox 10" id="10"/>
          <p:cNvSpPr txBox="true"/>
          <p:nvPr/>
        </p:nvSpPr>
        <p:spPr>
          <a:xfrm rot="0">
            <a:off x="2606241" y="415410"/>
            <a:ext cx="13075518" cy="1566469"/>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ASCENT TREP Partners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470515" y="2335358"/>
            <a:ext cx="11673262" cy="6736445"/>
          </a:xfrm>
          <a:custGeom>
            <a:avLst/>
            <a:gdLst/>
            <a:ahLst/>
            <a:cxnLst/>
            <a:rect r="r" b="b" t="t" l="l"/>
            <a:pathLst>
              <a:path h="6736445" w="11673262">
                <a:moveTo>
                  <a:pt x="0" y="0"/>
                </a:moveTo>
                <a:lnTo>
                  <a:pt x="11673262" y="0"/>
                </a:lnTo>
                <a:lnTo>
                  <a:pt x="11673262" y="6736445"/>
                </a:lnTo>
                <a:lnTo>
                  <a:pt x="0" y="6736445"/>
                </a:lnTo>
                <a:lnTo>
                  <a:pt x="0" y="0"/>
                </a:lnTo>
                <a:close/>
              </a:path>
            </a:pathLst>
          </a:custGeom>
          <a:blipFill>
            <a:blip r:embed="rId2"/>
            <a:stretch>
              <a:fillRect l="0" t="0" r="0" b="0"/>
            </a:stretch>
          </a:blipFill>
        </p:spPr>
      </p:sp>
      <p:sp>
        <p:nvSpPr>
          <p:cNvPr name="TextBox 3" id="3"/>
          <p:cNvSpPr txBox="true"/>
          <p:nvPr/>
        </p:nvSpPr>
        <p:spPr>
          <a:xfrm rot="0">
            <a:off x="347131" y="1091181"/>
            <a:ext cx="18226477" cy="1531620"/>
          </a:xfrm>
          <a:prstGeom prst="rect">
            <a:avLst/>
          </a:prstGeom>
        </p:spPr>
        <p:txBody>
          <a:bodyPr anchor="t" rtlCol="false" tIns="0" lIns="0" bIns="0" rIns="0">
            <a:spAutoFit/>
          </a:bodyPr>
          <a:lstStyle/>
          <a:p>
            <a:pPr algn="ctr">
              <a:lnSpc>
                <a:spcPts val="3779"/>
              </a:lnSpc>
            </a:pPr>
          </a:p>
          <a:p>
            <a:pPr algn="ctr">
              <a:lnSpc>
                <a:spcPts val="4759"/>
              </a:lnSpc>
            </a:pPr>
            <a:r>
              <a:rPr lang="en-US" sz="3399">
                <a:solidFill>
                  <a:srgbClr val="0E67A3"/>
                </a:solidFill>
                <a:latin typeface="Alegreya"/>
                <a:ea typeface="Alegreya"/>
                <a:cs typeface="Alegreya"/>
                <a:sym typeface="Alegreya"/>
              </a:rPr>
              <a:t>Students must take one of these required courses </a:t>
            </a:r>
            <a:r>
              <a:rPr lang="en-US" b="true" sz="3399">
                <a:solidFill>
                  <a:srgbClr val="0E67A3"/>
                </a:solidFill>
                <a:latin typeface="Alegreya Bold"/>
                <a:ea typeface="Alegreya Bold"/>
                <a:cs typeface="Alegreya Bold"/>
                <a:sym typeface="Alegreya Bold"/>
              </a:rPr>
              <a:t>DURING</a:t>
            </a:r>
            <a:r>
              <a:rPr lang="en-US" sz="3399">
                <a:solidFill>
                  <a:srgbClr val="0E67A3"/>
                </a:solidFill>
                <a:latin typeface="Alegreya"/>
                <a:ea typeface="Alegreya"/>
                <a:cs typeface="Alegreya"/>
                <a:sym typeface="Alegreya"/>
              </a:rPr>
              <a:t> their senior year to be eligible for TREP. </a:t>
            </a:r>
          </a:p>
          <a:p>
            <a:pPr algn="ctr">
              <a:lnSpc>
                <a:spcPts val="3779"/>
              </a:lnSpc>
            </a:pPr>
          </a:p>
        </p:txBody>
      </p:sp>
      <p:sp>
        <p:nvSpPr>
          <p:cNvPr name="TextBox 4" id="4"/>
          <p:cNvSpPr txBox="true"/>
          <p:nvPr/>
        </p:nvSpPr>
        <p:spPr>
          <a:xfrm rot="0">
            <a:off x="2660488" y="9210675"/>
            <a:ext cx="12967024" cy="931545"/>
          </a:xfrm>
          <a:prstGeom prst="rect">
            <a:avLst/>
          </a:prstGeom>
        </p:spPr>
        <p:txBody>
          <a:bodyPr anchor="t" rtlCol="false" tIns="0" lIns="0" bIns="0" rIns="0">
            <a:spAutoFit/>
          </a:bodyPr>
          <a:lstStyle/>
          <a:p>
            <a:pPr algn="ctr">
              <a:lnSpc>
                <a:spcPts val="3779"/>
              </a:lnSpc>
              <a:spcBef>
                <a:spcPct val="0"/>
              </a:spcBef>
            </a:pPr>
            <a:r>
              <a:rPr lang="en-US" sz="2699">
                <a:solidFill>
                  <a:srgbClr val="0E67A3"/>
                </a:solidFill>
                <a:latin typeface="Alegreya"/>
                <a:ea typeface="Alegreya"/>
                <a:cs typeface="Alegreya"/>
                <a:sym typeface="Alegreya"/>
              </a:rPr>
              <a:t>These are the course names and numbers specified by the Colorado Department of Education and may be referred to differently at your home high school. Ask your counselor.</a:t>
            </a:r>
          </a:p>
        </p:txBody>
      </p:sp>
      <p:sp>
        <p:nvSpPr>
          <p:cNvPr name="TextBox 5" id="5"/>
          <p:cNvSpPr txBox="true"/>
          <p:nvPr/>
        </p:nvSpPr>
        <p:spPr>
          <a:xfrm rot="0">
            <a:off x="902864" y="-171450"/>
            <a:ext cx="15065318" cy="1550047"/>
          </a:xfrm>
          <a:prstGeom prst="rect">
            <a:avLst/>
          </a:prstGeom>
        </p:spPr>
        <p:txBody>
          <a:bodyPr anchor="t" rtlCol="false" tIns="0" lIns="0" bIns="0" rIns="0">
            <a:spAutoFit/>
          </a:bodyPr>
          <a:lstStyle/>
          <a:p>
            <a:pPr algn="l">
              <a:lnSpc>
                <a:spcPts val="12739"/>
              </a:lnSpc>
            </a:pPr>
            <a:r>
              <a:rPr lang="en-US" sz="9099">
                <a:solidFill>
                  <a:srgbClr val="800000"/>
                </a:solidFill>
                <a:latin typeface="Wildcat College"/>
                <a:ea typeface="Wildcat College"/>
                <a:cs typeface="Wildcat College"/>
                <a:sym typeface="Wildcat College"/>
              </a:rPr>
              <a:t>TREP</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78373" y="729235"/>
            <a:ext cx="15065318" cy="3133926"/>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What is College Readiness?</a:t>
            </a:r>
          </a:p>
          <a:p>
            <a:pPr algn="l">
              <a:lnSpc>
                <a:spcPts val="8399"/>
              </a:lnSpc>
            </a:pPr>
          </a:p>
          <a:p>
            <a:pPr algn="l">
              <a:lnSpc>
                <a:spcPts val="8399"/>
              </a:lnSpc>
            </a:pPr>
            <a:r>
              <a:rPr lang="en-US" sz="5999" b="true">
                <a:solidFill>
                  <a:srgbClr val="0E67A3"/>
                </a:solidFill>
                <a:latin typeface="Alegreya Bold"/>
                <a:ea typeface="Alegreya Bold"/>
                <a:cs typeface="Alegreya Bold"/>
                <a:sym typeface="Alegreya Bold"/>
              </a:rPr>
              <a:t>ENGLISH                                               MATH</a:t>
            </a:r>
          </a:p>
        </p:txBody>
      </p:sp>
      <p:sp>
        <p:nvSpPr>
          <p:cNvPr name="Freeform 3" id="3"/>
          <p:cNvSpPr/>
          <p:nvPr/>
        </p:nvSpPr>
        <p:spPr>
          <a:xfrm flipH="false" flipV="false" rot="0">
            <a:off x="14053849" y="843535"/>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61014" y="3806011"/>
            <a:ext cx="6440424" cy="4882185"/>
          </a:xfrm>
          <a:prstGeom prst="rect">
            <a:avLst/>
          </a:prstGeom>
        </p:spPr>
        <p:txBody>
          <a:bodyPr anchor="t" rtlCol="false" tIns="0" lIns="0" bIns="0" rIns="0">
            <a:spAutoFit/>
          </a:bodyPr>
          <a:lstStyle/>
          <a:p>
            <a:pPr algn="l">
              <a:lnSpc>
                <a:spcPts val="4340"/>
              </a:lnSpc>
            </a:pPr>
            <a:r>
              <a:rPr lang="en-US" sz="3100">
                <a:solidFill>
                  <a:srgbClr val="0E67A3"/>
                </a:solidFill>
                <a:latin typeface="Alegreya"/>
                <a:ea typeface="Alegreya"/>
                <a:cs typeface="Alegreya"/>
                <a:sym typeface="Alegreya"/>
              </a:rPr>
              <a:t>Pick one:</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SAT English - 470</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ACT English - 18</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ENG 1021 - English Composition, C or better, registered for college credit</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Accuplacer Next Generation Writing - 246</a:t>
            </a:r>
          </a:p>
          <a:p>
            <a:pPr algn="l">
              <a:lnSpc>
                <a:spcPts val="4480"/>
              </a:lnSpc>
            </a:pPr>
          </a:p>
        </p:txBody>
      </p:sp>
      <p:sp>
        <p:nvSpPr>
          <p:cNvPr name="TextBox 5" id="5"/>
          <p:cNvSpPr txBox="true"/>
          <p:nvPr/>
        </p:nvSpPr>
        <p:spPr>
          <a:xfrm rot="0">
            <a:off x="10701086" y="3900401"/>
            <a:ext cx="6440424" cy="4321545"/>
          </a:xfrm>
          <a:prstGeom prst="rect">
            <a:avLst/>
          </a:prstGeom>
        </p:spPr>
        <p:txBody>
          <a:bodyPr anchor="t" rtlCol="false" tIns="0" lIns="0" bIns="0" rIns="0">
            <a:spAutoFit/>
          </a:bodyPr>
          <a:lstStyle/>
          <a:p>
            <a:pPr algn="l">
              <a:lnSpc>
                <a:spcPts val="4340"/>
              </a:lnSpc>
            </a:pPr>
            <a:r>
              <a:rPr lang="en-US" sz="3100">
                <a:solidFill>
                  <a:srgbClr val="0E67A3"/>
                </a:solidFill>
                <a:latin typeface="Alegreya"/>
                <a:ea typeface="Alegreya"/>
                <a:cs typeface="Alegreya"/>
                <a:sym typeface="Alegreya"/>
              </a:rPr>
              <a:t>Pick one:</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SAT Math - 500</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ACT Math - 19</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MATH 1340 - CE College Algebra, C or better, registered for college credit</a:t>
            </a:r>
          </a:p>
          <a:p>
            <a:pPr algn="l" marL="669291" indent="-334646" lvl="1">
              <a:lnSpc>
                <a:spcPts val="4340"/>
              </a:lnSpc>
              <a:buFont typeface="Arial"/>
              <a:buChar char="•"/>
            </a:pPr>
            <a:r>
              <a:rPr lang="en-US" sz="3100">
                <a:solidFill>
                  <a:srgbClr val="0E67A3"/>
                </a:solidFill>
                <a:latin typeface="Alegreya"/>
                <a:ea typeface="Alegreya"/>
                <a:cs typeface="Alegreya"/>
                <a:sym typeface="Alegreya"/>
              </a:rPr>
              <a:t>Accuplacer Next Generation AAF - 235</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279320" y="496985"/>
            <a:ext cx="2293736" cy="1946809"/>
          </a:xfrm>
          <a:custGeom>
            <a:avLst/>
            <a:gdLst/>
            <a:ahLst/>
            <a:cxnLst/>
            <a:rect r="r" b="b" t="t" l="l"/>
            <a:pathLst>
              <a:path h="1946809" w="2293736">
                <a:moveTo>
                  <a:pt x="0" y="0"/>
                </a:moveTo>
                <a:lnTo>
                  <a:pt x="2293736" y="0"/>
                </a:lnTo>
                <a:lnTo>
                  <a:pt x="2293736" y="1946809"/>
                </a:lnTo>
                <a:lnTo>
                  <a:pt x="0" y="19468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70197" y="2329494"/>
            <a:ext cx="4962548" cy="2076452"/>
          </a:xfrm>
          <a:prstGeom prst="rect">
            <a:avLst/>
          </a:prstGeom>
        </p:spPr>
        <p:txBody>
          <a:bodyPr anchor="t" rtlCol="false" tIns="0" lIns="0" bIns="0" rIns="0">
            <a:spAutoFit/>
          </a:bodyPr>
          <a:lstStyle/>
          <a:p>
            <a:pPr algn="l">
              <a:lnSpc>
                <a:spcPts val="8399"/>
              </a:lnSpc>
            </a:pPr>
          </a:p>
          <a:p>
            <a:pPr algn="l">
              <a:lnSpc>
                <a:spcPts val="8399"/>
              </a:lnSpc>
            </a:pPr>
            <a:r>
              <a:rPr lang="en-US" sz="5999" b="true">
                <a:solidFill>
                  <a:srgbClr val="0E67A3"/>
                </a:solidFill>
                <a:latin typeface="Alegreya Bold"/>
                <a:ea typeface="Alegreya Bold"/>
                <a:cs typeface="Alegreya Bold"/>
                <a:sym typeface="Alegreya Bold"/>
              </a:rPr>
              <a:t>ASCENT/TREP </a:t>
            </a:r>
          </a:p>
        </p:txBody>
      </p:sp>
      <p:sp>
        <p:nvSpPr>
          <p:cNvPr name="TextBox 4" id="4"/>
          <p:cNvSpPr txBox="true"/>
          <p:nvPr/>
        </p:nvSpPr>
        <p:spPr>
          <a:xfrm rot="0">
            <a:off x="395033" y="4348796"/>
            <a:ext cx="6440424" cy="3235960"/>
          </a:xfrm>
          <a:prstGeom prst="rect">
            <a:avLst/>
          </a:prstGeom>
        </p:spPr>
        <p:txBody>
          <a:bodyPr anchor="t" rtlCol="false" tIns="0" lIns="0" bIns="0" rIns="0">
            <a:spAutoFit/>
          </a:bodyPr>
          <a:lstStyle/>
          <a:p>
            <a:pPr algn="ctr">
              <a:lnSpc>
                <a:spcPts val="4340"/>
              </a:lnSpc>
            </a:pPr>
            <a:r>
              <a:rPr lang="en-US" sz="3100">
                <a:solidFill>
                  <a:srgbClr val="303030"/>
                </a:solidFill>
                <a:latin typeface="Alegreya"/>
                <a:ea typeface="Alegreya"/>
                <a:cs typeface="Alegreya"/>
                <a:sym typeface="Alegreya"/>
              </a:rPr>
              <a:t>Tuition</a:t>
            </a:r>
          </a:p>
          <a:p>
            <a:pPr algn="ctr">
              <a:lnSpc>
                <a:spcPts val="4340"/>
              </a:lnSpc>
            </a:pPr>
            <a:r>
              <a:rPr lang="en-US" sz="3100">
                <a:solidFill>
                  <a:srgbClr val="303030"/>
                </a:solidFill>
                <a:latin typeface="Alegreya"/>
                <a:ea typeface="Alegreya"/>
                <a:cs typeface="Alegreya"/>
                <a:sym typeface="Alegreya"/>
              </a:rPr>
              <a:t>Books</a:t>
            </a:r>
          </a:p>
          <a:p>
            <a:pPr algn="ctr">
              <a:lnSpc>
                <a:spcPts val="4340"/>
              </a:lnSpc>
            </a:pPr>
            <a:r>
              <a:rPr lang="en-US" sz="3100">
                <a:solidFill>
                  <a:srgbClr val="303030"/>
                </a:solidFill>
                <a:latin typeface="Alegreya"/>
                <a:ea typeface="Alegreya"/>
                <a:cs typeface="Alegreya"/>
                <a:sym typeface="Alegreya"/>
              </a:rPr>
              <a:t>Loner Laptop</a:t>
            </a:r>
          </a:p>
          <a:p>
            <a:pPr algn="ctr">
              <a:lnSpc>
                <a:spcPts val="4340"/>
              </a:lnSpc>
            </a:pPr>
            <a:r>
              <a:rPr lang="en-US" sz="3100">
                <a:solidFill>
                  <a:srgbClr val="303030"/>
                </a:solidFill>
                <a:latin typeface="Alegreya"/>
                <a:ea typeface="Alegreya"/>
                <a:cs typeface="Alegreya"/>
                <a:sym typeface="Alegreya"/>
              </a:rPr>
              <a:t>Required Fees Billed by College/Program (not housing/meals, not private flight lessons, not transportation)</a:t>
            </a:r>
          </a:p>
        </p:txBody>
      </p:sp>
      <p:sp>
        <p:nvSpPr>
          <p:cNvPr name="TextBox 5" id="5"/>
          <p:cNvSpPr txBox="true"/>
          <p:nvPr/>
        </p:nvSpPr>
        <p:spPr>
          <a:xfrm rot="0">
            <a:off x="10531319" y="4348796"/>
            <a:ext cx="6440424" cy="3778885"/>
          </a:xfrm>
          <a:prstGeom prst="rect">
            <a:avLst/>
          </a:prstGeom>
        </p:spPr>
        <p:txBody>
          <a:bodyPr anchor="t" rtlCol="false" tIns="0" lIns="0" bIns="0" rIns="0">
            <a:spAutoFit/>
          </a:bodyPr>
          <a:lstStyle/>
          <a:p>
            <a:pPr algn="ctr">
              <a:lnSpc>
                <a:spcPts val="4340"/>
              </a:lnSpc>
            </a:pPr>
            <a:r>
              <a:rPr lang="en-US" sz="3100">
                <a:solidFill>
                  <a:srgbClr val="303030"/>
                </a:solidFill>
                <a:latin typeface="Alegreya"/>
                <a:ea typeface="Alegreya"/>
                <a:cs typeface="Alegreya"/>
                <a:sym typeface="Alegreya"/>
              </a:rPr>
              <a:t>Pell Grants</a:t>
            </a:r>
          </a:p>
          <a:p>
            <a:pPr algn="ctr">
              <a:lnSpc>
                <a:spcPts val="4340"/>
              </a:lnSpc>
            </a:pPr>
            <a:r>
              <a:rPr lang="en-US" sz="3100">
                <a:solidFill>
                  <a:srgbClr val="303030"/>
                </a:solidFill>
                <a:latin typeface="Alegreya"/>
                <a:ea typeface="Alegreya"/>
                <a:cs typeface="Alegreya"/>
                <a:sym typeface="Alegreya"/>
              </a:rPr>
              <a:t>Guaranteed Student Loans</a:t>
            </a:r>
          </a:p>
          <a:p>
            <a:pPr algn="ctr">
              <a:lnSpc>
                <a:spcPts val="4340"/>
              </a:lnSpc>
            </a:pPr>
            <a:r>
              <a:rPr lang="en-US" sz="3100">
                <a:solidFill>
                  <a:srgbClr val="303030"/>
                </a:solidFill>
                <a:latin typeface="Alegreya"/>
                <a:ea typeface="Alegreya"/>
                <a:cs typeface="Alegreya"/>
                <a:sym typeface="Alegreya"/>
              </a:rPr>
              <a:t>Colorado Student Grants</a:t>
            </a:r>
          </a:p>
          <a:p>
            <a:pPr algn="ctr">
              <a:lnSpc>
                <a:spcPts val="4340"/>
              </a:lnSpc>
            </a:pPr>
            <a:r>
              <a:rPr lang="en-US" sz="3100">
                <a:solidFill>
                  <a:srgbClr val="303030"/>
                </a:solidFill>
                <a:latin typeface="Alegreya"/>
                <a:ea typeface="Alegreya"/>
                <a:cs typeface="Alegreya"/>
                <a:sym typeface="Alegreya"/>
              </a:rPr>
              <a:t>Institutional Aid such as Merit Scholarships</a:t>
            </a:r>
          </a:p>
          <a:p>
            <a:pPr algn="ctr">
              <a:lnSpc>
                <a:spcPts val="4340"/>
              </a:lnSpc>
            </a:pPr>
            <a:r>
              <a:rPr lang="en-US" sz="3100">
                <a:solidFill>
                  <a:srgbClr val="303030"/>
                </a:solidFill>
                <a:latin typeface="Alegreya"/>
                <a:ea typeface="Alegreya"/>
                <a:cs typeface="Alegreya"/>
                <a:sym typeface="Alegreya"/>
              </a:rPr>
              <a:t>*Work Study</a:t>
            </a:r>
          </a:p>
          <a:p>
            <a:pPr algn="ctr">
              <a:lnSpc>
                <a:spcPts val="4340"/>
              </a:lnSpc>
            </a:pPr>
            <a:r>
              <a:rPr lang="en-US" sz="3100">
                <a:solidFill>
                  <a:srgbClr val="303030"/>
                </a:solidFill>
                <a:latin typeface="Alegreya"/>
                <a:ea typeface="Alegreya"/>
                <a:cs typeface="Alegreya"/>
                <a:sym typeface="Alegreya"/>
              </a:rPr>
              <a:t>Other State Aid</a:t>
            </a:r>
          </a:p>
        </p:txBody>
      </p:sp>
      <p:sp>
        <p:nvSpPr>
          <p:cNvPr name="TextBox 6" id="6"/>
          <p:cNvSpPr txBox="true"/>
          <p:nvPr/>
        </p:nvSpPr>
        <p:spPr>
          <a:xfrm rot="0">
            <a:off x="9972866" y="3204857"/>
            <a:ext cx="7920102" cy="1019177"/>
          </a:xfrm>
          <a:prstGeom prst="rect">
            <a:avLst/>
          </a:prstGeom>
        </p:spPr>
        <p:txBody>
          <a:bodyPr anchor="t" rtlCol="false" tIns="0" lIns="0" bIns="0" rIns="0">
            <a:spAutoFit/>
          </a:bodyPr>
          <a:lstStyle/>
          <a:p>
            <a:pPr algn="ctr">
              <a:lnSpc>
                <a:spcPts val="8399"/>
              </a:lnSpc>
            </a:pPr>
            <a:r>
              <a:rPr lang="en-US" b="true" sz="5999">
                <a:solidFill>
                  <a:srgbClr val="0E67A3"/>
                </a:solidFill>
                <a:latin typeface="Alegreya Bold"/>
                <a:ea typeface="Alegreya Bold"/>
                <a:cs typeface="Alegreya Bold"/>
                <a:sym typeface="Alegreya Bold"/>
              </a:rPr>
              <a:t>FAFSA/CASFA</a:t>
            </a:r>
          </a:p>
        </p:txBody>
      </p:sp>
      <p:sp>
        <p:nvSpPr>
          <p:cNvPr name="TextBox 7" id="7"/>
          <p:cNvSpPr txBox="true"/>
          <p:nvPr/>
        </p:nvSpPr>
        <p:spPr>
          <a:xfrm rot="0">
            <a:off x="7035055" y="4548821"/>
            <a:ext cx="3896944" cy="4071619"/>
          </a:xfrm>
          <a:prstGeom prst="rect">
            <a:avLst/>
          </a:prstGeom>
        </p:spPr>
        <p:txBody>
          <a:bodyPr anchor="t" rtlCol="false" tIns="0" lIns="0" bIns="0" rIns="0">
            <a:spAutoFit/>
          </a:bodyPr>
          <a:lstStyle/>
          <a:p>
            <a:pPr algn="ctr">
              <a:lnSpc>
                <a:spcPts val="5184"/>
              </a:lnSpc>
            </a:pPr>
            <a:r>
              <a:rPr lang="en-US" sz="6099" spc="-121">
                <a:solidFill>
                  <a:srgbClr val="940418"/>
                </a:solidFill>
                <a:latin typeface="Horizon"/>
                <a:ea typeface="Horizon"/>
                <a:cs typeface="Horizon"/>
                <a:sym typeface="Horizon"/>
              </a:rPr>
              <a:t>One</a:t>
            </a:r>
          </a:p>
          <a:p>
            <a:pPr algn="ctr">
              <a:lnSpc>
                <a:spcPts val="5184"/>
              </a:lnSpc>
            </a:pPr>
            <a:r>
              <a:rPr lang="en-US" sz="6099" spc="-121">
                <a:solidFill>
                  <a:srgbClr val="940418"/>
                </a:solidFill>
                <a:latin typeface="Horizon"/>
                <a:ea typeface="Horizon"/>
                <a:cs typeface="Horizon"/>
                <a:sym typeface="Horizon"/>
              </a:rPr>
              <a:t>or the Other</a:t>
            </a:r>
          </a:p>
          <a:p>
            <a:pPr algn="ctr">
              <a:lnSpc>
                <a:spcPts val="5184"/>
              </a:lnSpc>
            </a:pPr>
            <a:r>
              <a:rPr lang="en-US" sz="6099" spc="-121">
                <a:solidFill>
                  <a:srgbClr val="940418"/>
                </a:solidFill>
                <a:latin typeface="Horizon"/>
                <a:ea typeface="Horizon"/>
                <a:cs typeface="Horizon"/>
                <a:sym typeface="Horizon"/>
              </a:rPr>
              <a:t>NOT BOTH!!</a:t>
            </a:r>
          </a:p>
        </p:txBody>
      </p:sp>
      <p:sp>
        <p:nvSpPr>
          <p:cNvPr name="TextBox 8" id="8"/>
          <p:cNvSpPr txBox="true"/>
          <p:nvPr/>
        </p:nvSpPr>
        <p:spPr>
          <a:xfrm rot="0">
            <a:off x="5454936" y="836609"/>
            <a:ext cx="6839621" cy="1607185"/>
          </a:xfrm>
          <a:prstGeom prst="rect">
            <a:avLst/>
          </a:prstGeom>
        </p:spPr>
        <p:txBody>
          <a:bodyPr anchor="t" rtlCol="false" tIns="0" lIns="0" bIns="0" rIns="0">
            <a:spAutoFit/>
          </a:bodyPr>
          <a:lstStyle/>
          <a:p>
            <a:pPr algn="ctr">
              <a:lnSpc>
                <a:spcPts val="4340"/>
              </a:lnSpc>
            </a:pPr>
            <a:r>
              <a:rPr lang="en-US" sz="3100">
                <a:solidFill>
                  <a:srgbClr val="303030"/>
                </a:solidFill>
                <a:latin typeface="Alfa Slab One"/>
                <a:ea typeface="Alfa Slab One"/>
                <a:cs typeface="Alfa Slab One"/>
                <a:sym typeface="Alfa Slab One"/>
              </a:rPr>
              <a:t>State requires you to apply for FAFSA or CAFSA to be eligible for ASCENT/TREP </a:t>
            </a:r>
          </a:p>
        </p:txBody>
      </p:sp>
      <p:sp>
        <p:nvSpPr>
          <p:cNvPr name="TextBox 9" id="9"/>
          <p:cNvSpPr txBox="true"/>
          <p:nvPr/>
        </p:nvSpPr>
        <p:spPr>
          <a:xfrm rot="0">
            <a:off x="12957382" y="9930766"/>
            <a:ext cx="5188336" cy="356234"/>
          </a:xfrm>
          <a:prstGeom prst="rect">
            <a:avLst/>
          </a:prstGeom>
        </p:spPr>
        <p:txBody>
          <a:bodyPr anchor="t" rtlCol="false" tIns="0" lIns="0" bIns="0" rIns="0">
            <a:spAutoFit/>
          </a:bodyPr>
          <a:lstStyle/>
          <a:p>
            <a:pPr algn="l">
              <a:lnSpc>
                <a:spcPts val="2940"/>
              </a:lnSpc>
            </a:pPr>
            <a:r>
              <a:rPr lang="en-US" sz="2100">
                <a:solidFill>
                  <a:srgbClr val="303030"/>
                </a:solidFill>
                <a:latin typeface="Alegreya"/>
                <a:ea typeface="Alegreya"/>
                <a:cs typeface="Alegreya"/>
                <a:sym typeface="Alegreya"/>
              </a:rPr>
              <a:t>*can work an hourly on-campus position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98979" y="439187"/>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Juniors - Time to Plan</a:t>
            </a:r>
          </a:p>
        </p:txBody>
      </p:sp>
      <p:sp>
        <p:nvSpPr>
          <p:cNvPr name="TextBox 3" id="3"/>
          <p:cNvSpPr txBox="true"/>
          <p:nvPr/>
        </p:nvSpPr>
        <p:spPr>
          <a:xfrm rot="0">
            <a:off x="824088" y="1854913"/>
            <a:ext cx="13808789" cy="5212715"/>
          </a:xfrm>
          <a:prstGeom prst="rect">
            <a:avLst/>
          </a:prstGeom>
        </p:spPr>
        <p:txBody>
          <a:bodyPr anchor="t" rtlCol="false" tIns="0" lIns="0" bIns="0" rIns="0">
            <a:spAutoFit/>
          </a:bodyPr>
          <a:lstStyle/>
          <a:p>
            <a:pPr algn="l" marL="734055" indent="-367027" lvl="1">
              <a:lnSpc>
                <a:spcPts val="4759"/>
              </a:lnSpc>
              <a:buAutoNum type="arabicPeriod" startAt="1"/>
            </a:pPr>
            <a:r>
              <a:rPr lang="en-US" sz="3399">
                <a:solidFill>
                  <a:srgbClr val="303030"/>
                </a:solidFill>
                <a:latin typeface="Alegreya"/>
                <a:ea typeface="Alegreya"/>
                <a:cs typeface="Alegreya"/>
                <a:sym typeface="Alegreya"/>
              </a:rPr>
              <a:t>Meet with your home high school counselor.</a:t>
            </a:r>
          </a:p>
          <a:p>
            <a:pPr algn="l" marL="734055" indent="-367027" lvl="1">
              <a:lnSpc>
                <a:spcPts val="4759"/>
              </a:lnSpc>
              <a:buAutoNum type="arabicPeriod" startAt="1"/>
            </a:pPr>
            <a:r>
              <a:rPr lang="en-US" b="true" sz="3399">
                <a:solidFill>
                  <a:srgbClr val="303030"/>
                </a:solidFill>
                <a:latin typeface="Alegreya Bold"/>
                <a:ea typeface="Alegreya Bold"/>
                <a:cs typeface="Alegreya Bold"/>
                <a:sym typeface="Alegreya Bold"/>
              </a:rPr>
              <a:t>ASCENT</a:t>
            </a:r>
            <a:r>
              <a:rPr lang="en-US" sz="3399">
                <a:solidFill>
                  <a:srgbClr val="303030"/>
                </a:solidFill>
                <a:latin typeface="Alegreya"/>
                <a:ea typeface="Alegreya"/>
                <a:cs typeface="Alegreya"/>
                <a:sym typeface="Alegreya"/>
              </a:rPr>
              <a:t> - Assess your progress toward 9 college credits.  </a:t>
            </a:r>
          </a:p>
          <a:p>
            <a:pPr algn="l" marL="734055" indent="-367027" lvl="1">
              <a:lnSpc>
                <a:spcPts val="4759"/>
              </a:lnSpc>
              <a:buAutoNum type="arabicPeriod" startAt="1"/>
            </a:pPr>
            <a:r>
              <a:rPr lang="en-US" b="true" sz="3399">
                <a:solidFill>
                  <a:srgbClr val="303030"/>
                </a:solidFill>
                <a:latin typeface="Alegreya Bold"/>
                <a:ea typeface="Alegreya Bold"/>
                <a:cs typeface="Alegreya Bold"/>
                <a:sym typeface="Alegreya Bold"/>
              </a:rPr>
              <a:t>TREP </a:t>
            </a:r>
            <a:r>
              <a:rPr lang="en-US" sz="3399">
                <a:solidFill>
                  <a:srgbClr val="303030"/>
                </a:solidFill>
                <a:latin typeface="Alegreya"/>
                <a:ea typeface="Alegreya"/>
                <a:cs typeface="Alegreya"/>
                <a:sym typeface="Alegreya"/>
              </a:rPr>
              <a:t>- Plan for required course senior year.  Look into the Future Educator Apprenticeship to start earning and learning about teaching careers.</a:t>
            </a:r>
          </a:p>
          <a:p>
            <a:pPr algn="l" marL="734055" indent="-367027" lvl="1">
              <a:lnSpc>
                <a:spcPts val="4759"/>
              </a:lnSpc>
              <a:buAutoNum type="arabicPeriod" startAt="1"/>
            </a:pPr>
            <a:r>
              <a:rPr lang="en-US" sz="3399">
                <a:solidFill>
                  <a:srgbClr val="303030"/>
                </a:solidFill>
                <a:latin typeface="Alegreya"/>
                <a:ea typeface="Alegreya"/>
                <a:cs typeface="Alegreya"/>
                <a:sym typeface="Alegreya"/>
              </a:rPr>
              <a:t>Select courses for senior year.</a:t>
            </a:r>
          </a:p>
          <a:p>
            <a:pPr algn="l" marL="734055" indent="-367027" lvl="1">
              <a:lnSpc>
                <a:spcPts val="4759"/>
              </a:lnSpc>
              <a:buAutoNum type="arabicPeriod" startAt="1"/>
            </a:pPr>
            <a:r>
              <a:rPr lang="en-US" sz="3399">
                <a:solidFill>
                  <a:srgbClr val="FF3600"/>
                </a:solidFill>
                <a:latin typeface="Alegreya"/>
                <a:ea typeface="Alegreya"/>
                <a:cs typeface="Alegreya"/>
                <a:sym typeface="Alegreya"/>
              </a:rPr>
              <a:t>Be aware the State Legislature can update/modify ASCENT TREP programs each year. </a:t>
            </a:r>
          </a:p>
          <a:p>
            <a:pPr algn="l">
              <a:lnSpc>
                <a:spcPts val="3359"/>
              </a:lnSpc>
            </a:pPr>
          </a:p>
        </p:txBody>
      </p:sp>
      <p:sp>
        <p:nvSpPr>
          <p:cNvPr name="Freeform 4" id="4"/>
          <p:cNvSpPr/>
          <p:nvPr/>
        </p:nvSpPr>
        <p:spPr>
          <a:xfrm flipH="false" flipV="false" rot="0">
            <a:off x="13489576" y="6256274"/>
            <a:ext cx="3409463" cy="3570118"/>
          </a:xfrm>
          <a:custGeom>
            <a:avLst/>
            <a:gdLst/>
            <a:ahLst/>
            <a:cxnLst/>
            <a:rect r="r" b="b" t="t" l="l"/>
            <a:pathLst>
              <a:path h="3570118" w="3409463">
                <a:moveTo>
                  <a:pt x="0" y="0"/>
                </a:moveTo>
                <a:lnTo>
                  <a:pt x="3409463" y="0"/>
                </a:lnTo>
                <a:lnTo>
                  <a:pt x="3409463" y="3570118"/>
                </a:lnTo>
                <a:lnTo>
                  <a:pt x="0" y="35701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98979" y="439187"/>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Seniors - How to Apply</a:t>
            </a:r>
          </a:p>
        </p:txBody>
      </p:sp>
      <p:sp>
        <p:nvSpPr>
          <p:cNvPr name="TextBox 3" id="3"/>
          <p:cNvSpPr txBox="true"/>
          <p:nvPr/>
        </p:nvSpPr>
        <p:spPr>
          <a:xfrm rot="0">
            <a:off x="701258" y="1732083"/>
            <a:ext cx="13808789" cy="6412865"/>
          </a:xfrm>
          <a:prstGeom prst="rect">
            <a:avLst/>
          </a:prstGeom>
        </p:spPr>
        <p:txBody>
          <a:bodyPr anchor="t" rtlCol="false" tIns="0" lIns="0" bIns="0" rIns="0">
            <a:spAutoFit/>
          </a:bodyPr>
          <a:lstStyle/>
          <a:p>
            <a:pPr algn="l" marL="734055" indent="-367027" lvl="1">
              <a:lnSpc>
                <a:spcPts val="4759"/>
              </a:lnSpc>
              <a:buAutoNum type="arabicPeriod" startAt="1"/>
            </a:pPr>
            <a:r>
              <a:rPr lang="en-US" sz="3399">
                <a:solidFill>
                  <a:srgbClr val="0E67A3"/>
                </a:solidFill>
                <a:latin typeface="Alegreya"/>
                <a:ea typeface="Alegreya"/>
                <a:cs typeface="Alegreya"/>
                <a:sym typeface="Alegreya"/>
              </a:rPr>
              <a:t>Meet with your home high school counselor to see if you qualify or can qualify by Spring 2025</a:t>
            </a:r>
          </a:p>
          <a:p>
            <a:pPr algn="l" marL="734055" indent="-367027" lvl="1">
              <a:lnSpc>
                <a:spcPts val="4759"/>
              </a:lnSpc>
              <a:buAutoNum type="arabicPeriod" startAt="1"/>
            </a:pPr>
            <a:r>
              <a:rPr lang="en-US" sz="3399">
                <a:solidFill>
                  <a:srgbClr val="0E67A3"/>
                </a:solidFill>
                <a:latin typeface="Alegreya"/>
                <a:ea typeface="Alegreya"/>
                <a:cs typeface="Alegreya"/>
                <a:sym typeface="Alegreya"/>
              </a:rPr>
              <a:t>Apply to your desired college/program and pick a major/concentration.</a:t>
            </a:r>
          </a:p>
          <a:p>
            <a:pPr algn="l" marL="734055" indent="-367027" lvl="1">
              <a:lnSpc>
                <a:spcPts val="4759"/>
              </a:lnSpc>
              <a:buAutoNum type="arabicPeriod" startAt="1"/>
            </a:pPr>
            <a:r>
              <a:rPr lang="en-US" sz="3399">
                <a:solidFill>
                  <a:srgbClr val="0E67A3"/>
                </a:solidFill>
                <a:latin typeface="Alegreya"/>
                <a:ea typeface="Alegreya"/>
                <a:cs typeface="Alegreya"/>
                <a:sym typeface="Alegreya"/>
              </a:rPr>
              <a:t>Complete a FASFA or CAFSA application.</a:t>
            </a:r>
          </a:p>
          <a:p>
            <a:pPr algn="l" marL="734055" indent="-367027" lvl="1">
              <a:lnSpc>
                <a:spcPts val="4759"/>
              </a:lnSpc>
              <a:buAutoNum type="arabicPeriod" startAt="1"/>
            </a:pPr>
            <a:r>
              <a:rPr lang="en-US" sz="3399">
                <a:solidFill>
                  <a:srgbClr val="0E67A3"/>
                </a:solidFill>
                <a:latin typeface="Alegreya"/>
                <a:ea typeface="Alegreya"/>
                <a:cs typeface="Alegreya"/>
                <a:sym typeface="Alegreya"/>
              </a:rPr>
              <a:t>If you will be using AP test scores from junior  year for college credit, go to college board and send AP scores to the college/university you want to attend in order to be transcribed (for ASCENT.)</a:t>
            </a:r>
          </a:p>
          <a:p>
            <a:pPr algn="l" marL="734055" indent="-367027" lvl="1">
              <a:lnSpc>
                <a:spcPts val="4759"/>
              </a:lnSpc>
              <a:buAutoNum type="arabicPeriod" startAt="1"/>
            </a:pPr>
            <a:r>
              <a:rPr lang="en-US" sz="3399">
                <a:solidFill>
                  <a:srgbClr val="0E67A3"/>
                </a:solidFill>
                <a:latin typeface="Alegreya"/>
                <a:ea typeface="Alegreya"/>
                <a:cs typeface="Alegreya"/>
                <a:sym typeface="Alegreya"/>
              </a:rPr>
              <a:t>Access your unofficial </a:t>
            </a:r>
            <a:r>
              <a:rPr lang="en-US" b="true" sz="3399">
                <a:solidFill>
                  <a:srgbClr val="0E67A3"/>
                </a:solidFill>
                <a:latin typeface="Alegreya Bold"/>
                <a:ea typeface="Alegreya Bold"/>
                <a:cs typeface="Alegreya Bold"/>
                <a:sym typeface="Alegreya Bold"/>
              </a:rPr>
              <a:t>COLLEGE</a:t>
            </a:r>
            <a:r>
              <a:rPr lang="en-US" sz="3399">
                <a:solidFill>
                  <a:srgbClr val="0E67A3"/>
                </a:solidFill>
                <a:latin typeface="Alegreya"/>
                <a:ea typeface="Alegreya"/>
                <a:cs typeface="Alegreya"/>
                <a:sym typeface="Alegreya"/>
              </a:rPr>
              <a:t> transcripts and download into a pdf</a:t>
            </a:r>
          </a:p>
          <a:p>
            <a:pPr algn="l" marL="734055" indent="-367027" lvl="1">
              <a:lnSpc>
                <a:spcPts val="4759"/>
              </a:lnSpc>
              <a:buAutoNum type="arabicPeriod" startAt="1"/>
            </a:pPr>
            <a:r>
              <a:rPr lang="en-US" sz="3399">
                <a:solidFill>
                  <a:srgbClr val="0E67A3"/>
                </a:solidFill>
                <a:latin typeface="Alegreya"/>
                <a:ea typeface="Alegreya"/>
                <a:cs typeface="Alegreya"/>
                <a:sym typeface="Alegreya"/>
              </a:rPr>
              <a:t>Apply! The application will open February 1st and will close the end of March.</a:t>
            </a:r>
          </a:p>
          <a:p>
            <a:pPr algn="l">
              <a:lnSpc>
                <a:spcPts val="3359"/>
              </a:lnSpc>
            </a:pPr>
          </a:p>
        </p:txBody>
      </p:sp>
      <p:grpSp>
        <p:nvGrpSpPr>
          <p:cNvPr name="Group 4" id="4"/>
          <p:cNvGrpSpPr/>
          <p:nvPr/>
        </p:nvGrpSpPr>
        <p:grpSpPr>
          <a:xfrm rot="0">
            <a:off x="12306587" y="196218"/>
            <a:ext cx="5843439" cy="2926851"/>
            <a:chOff x="0" y="0"/>
            <a:chExt cx="7791252" cy="3902468"/>
          </a:xfrm>
        </p:grpSpPr>
        <p:sp>
          <p:nvSpPr>
            <p:cNvPr name="Freeform 5" id="5"/>
            <p:cNvSpPr/>
            <p:nvPr/>
          </p:nvSpPr>
          <p:spPr>
            <a:xfrm flipH="false" flipV="false" rot="0">
              <a:off x="2508351" y="839804"/>
              <a:ext cx="3080575" cy="3062665"/>
            </a:xfrm>
            <a:custGeom>
              <a:avLst/>
              <a:gdLst/>
              <a:ahLst/>
              <a:cxnLst/>
              <a:rect r="r" b="b" t="t" l="l"/>
              <a:pathLst>
                <a:path h="3062665" w="3080575">
                  <a:moveTo>
                    <a:pt x="0" y="0"/>
                  </a:moveTo>
                  <a:lnTo>
                    <a:pt x="3080575" y="0"/>
                  </a:lnTo>
                  <a:lnTo>
                    <a:pt x="3080575" y="3062664"/>
                  </a:lnTo>
                  <a:lnTo>
                    <a:pt x="0" y="3062664"/>
                  </a:lnTo>
                  <a:lnTo>
                    <a:pt x="0" y="0"/>
                  </a:lnTo>
                  <a:close/>
                </a:path>
              </a:pathLst>
            </a:custGeom>
            <a:blipFill>
              <a:blip r:embed="rId2"/>
              <a:stretch>
                <a:fillRect l="0" t="0" r="0" b="0"/>
              </a:stretch>
            </a:blipFill>
          </p:spPr>
        </p:sp>
        <p:sp>
          <p:nvSpPr>
            <p:cNvPr name="TextBox 6" id="6"/>
            <p:cNvSpPr txBox="true"/>
            <p:nvPr/>
          </p:nvSpPr>
          <p:spPr>
            <a:xfrm rot="0">
              <a:off x="0" y="-47625"/>
              <a:ext cx="7791252" cy="503131"/>
            </a:xfrm>
            <a:prstGeom prst="rect">
              <a:avLst/>
            </a:prstGeom>
          </p:spPr>
          <p:txBody>
            <a:bodyPr anchor="t" rtlCol="false" tIns="0" lIns="0" bIns="0" rIns="0">
              <a:spAutoFit/>
            </a:bodyPr>
            <a:lstStyle/>
            <a:p>
              <a:pPr algn="ctr">
                <a:lnSpc>
                  <a:spcPts val="3220"/>
                </a:lnSpc>
              </a:pPr>
              <a:r>
                <a:rPr lang="en-US" sz="2300" u="sng">
                  <a:solidFill>
                    <a:srgbClr val="0E67A3"/>
                  </a:solidFill>
                  <a:latin typeface="Canva Sans"/>
                  <a:ea typeface="Canva Sans"/>
                  <a:cs typeface="Canva Sans"/>
                  <a:sym typeface="Canva Sans"/>
                  <a:hlinkClick r:id="rId3" tooltip="https://www.cherrycreekschools.org/Page/14839"/>
                </a:rPr>
                <a:t>www.cherrycreekschools.org/Page/14839</a:t>
              </a:r>
            </a:p>
          </p:txBody>
        </p:sp>
      </p:grpSp>
      <p:sp>
        <p:nvSpPr>
          <p:cNvPr name="Freeform 7" id="7"/>
          <p:cNvSpPr/>
          <p:nvPr/>
        </p:nvSpPr>
        <p:spPr>
          <a:xfrm flipH="false" flipV="false" rot="0">
            <a:off x="15703765" y="7160582"/>
            <a:ext cx="2446261" cy="2623336"/>
          </a:xfrm>
          <a:custGeom>
            <a:avLst/>
            <a:gdLst/>
            <a:ahLst/>
            <a:cxnLst/>
            <a:rect r="r" b="b" t="t" l="l"/>
            <a:pathLst>
              <a:path h="2623336" w="2446261">
                <a:moveTo>
                  <a:pt x="0" y="0"/>
                </a:moveTo>
                <a:lnTo>
                  <a:pt x="2446260" y="0"/>
                </a:lnTo>
                <a:lnTo>
                  <a:pt x="2446260" y="2623335"/>
                </a:lnTo>
                <a:lnTo>
                  <a:pt x="0" y="2623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62732" y="8494259"/>
            <a:ext cx="16259627" cy="1491625"/>
          </a:xfrm>
          <a:prstGeom prst="rect">
            <a:avLst/>
          </a:prstGeom>
        </p:spPr>
        <p:txBody>
          <a:bodyPr anchor="t" rtlCol="false" tIns="0" lIns="0" bIns="0" rIns="0">
            <a:spAutoFit/>
          </a:bodyPr>
          <a:lstStyle/>
          <a:p>
            <a:pPr algn="ctr" marL="0" indent="0" lvl="0">
              <a:lnSpc>
                <a:spcPts val="11100"/>
              </a:lnSpc>
              <a:spcBef>
                <a:spcPct val="0"/>
              </a:spcBef>
            </a:pPr>
            <a:r>
              <a:rPr lang="en-US" sz="11100" spc="466">
                <a:solidFill>
                  <a:srgbClr val="B76E22"/>
                </a:solidFill>
                <a:latin typeface="Alfa Slab One"/>
                <a:ea typeface="Alfa Slab One"/>
                <a:cs typeface="Alfa Slab One"/>
                <a:sym typeface="Alfa Slab One"/>
              </a:rPr>
              <a:t>FEB 1- MARCH 31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9846" y="608895"/>
            <a:ext cx="15065318" cy="1019177"/>
          </a:xfrm>
          <a:prstGeom prst="rect">
            <a:avLst/>
          </a:prstGeom>
        </p:spPr>
        <p:txBody>
          <a:bodyPr anchor="t" rtlCol="false" tIns="0" lIns="0" bIns="0" rIns="0">
            <a:spAutoFit/>
          </a:bodyPr>
          <a:lstStyle/>
          <a:p>
            <a:pPr algn="l">
              <a:lnSpc>
                <a:spcPts val="8399"/>
              </a:lnSpc>
            </a:pPr>
            <a:r>
              <a:rPr lang="en-US" sz="5999" b="true">
                <a:solidFill>
                  <a:srgbClr val="0E67A3"/>
                </a:solidFill>
                <a:latin typeface="Alegreya Bold"/>
                <a:ea typeface="Alegreya Bold"/>
                <a:cs typeface="Alegreya Bold"/>
                <a:sym typeface="Alegreya Bold"/>
              </a:rPr>
              <a:t>Frequently Asked Questions</a:t>
            </a:r>
          </a:p>
        </p:txBody>
      </p:sp>
      <p:sp>
        <p:nvSpPr>
          <p:cNvPr name="TextBox 3" id="3"/>
          <p:cNvSpPr txBox="true"/>
          <p:nvPr/>
        </p:nvSpPr>
        <p:spPr>
          <a:xfrm rot="0">
            <a:off x="1199846" y="1623651"/>
            <a:ext cx="15065318" cy="7839710"/>
          </a:xfrm>
          <a:prstGeom prst="rect">
            <a:avLst/>
          </a:prstGeom>
        </p:spPr>
        <p:txBody>
          <a:bodyPr anchor="t" rtlCol="false" tIns="0" lIns="0" bIns="0" rIns="0">
            <a:spAutoFit/>
          </a:bodyPr>
          <a:lstStyle/>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Why does the district hold my diploma until I finish the ASCENT or TREP programs?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Both programs are concurrent enrollment. In order for students to participate in these programs, they must remain high school students in order to qualify for concurrent enrollment.</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graduate early and participate in ASCENT or TREP?</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Unfortunately, legislation is clear in that a student can only participate in these programs following their 4th year of high school directly following their 12th grade year. This language also takes out the option of students taking a gap year before going to college.</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Can I participate in ASCENT to earn a certification?</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Absolutely! Attending one of the community colleges or a technical college is a great place to earn a certification.</a:t>
            </a:r>
          </a:p>
          <a:p>
            <a:pPr algn="l" marL="604518" indent="-302259" lvl="1">
              <a:lnSpc>
                <a:spcPts val="3919"/>
              </a:lnSpc>
              <a:buFont typeface="Arial"/>
              <a:buChar char="•"/>
            </a:pPr>
            <a:r>
              <a:rPr lang="en-US" b="true" sz="2799">
                <a:solidFill>
                  <a:srgbClr val="0E67A3"/>
                </a:solidFill>
                <a:latin typeface="Alegreya Bold"/>
                <a:ea typeface="Alegreya Bold"/>
                <a:cs typeface="Alegreya Bold"/>
                <a:sym typeface="Alegreya Bold"/>
              </a:rPr>
              <a:t>What if I fail a class?</a:t>
            </a:r>
          </a:p>
          <a:p>
            <a:pPr algn="l" marL="1209036" indent="-403012" lvl="2">
              <a:lnSpc>
                <a:spcPts val="3919"/>
              </a:lnSpc>
              <a:buFont typeface="Arial"/>
              <a:buChar char="⚬"/>
            </a:pPr>
            <a:r>
              <a:rPr lang="en-US" sz="2799">
                <a:solidFill>
                  <a:srgbClr val="0E67A3"/>
                </a:solidFill>
                <a:latin typeface="Alegreya"/>
                <a:ea typeface="Alegreya"/>
                <a:cs typeface="Alegreya"/>
                <a:sym typeface="Alegreya"/>
              </a:rPr>
              <a:t>If you fail a class, that class grade will be on your high school and college transcripts. It is essential to work with your college advisor on appropriate courses. The district will not ask you pay for the failed course.</a:t>
            </a:r>
          </a:p>
          <a:p>
            <a:pPr algn="l">
              <a:lnSpc>
                <a:spcPts val="3359"/>
              </a:lnSpc>
            </a:pPr>
          </a:p>
        </p:txBody>
      </p:sp>
      <p:sp>
        <p:nvSpPr>
          <p:cNvPr name="Freeform 4" id="4"/>
          <p:cNvSpPr/>
          <p:nvPr/>
        </p:nvSpPr>
        <p:spPr>
          <a:xfrm flipH="false" flipV="false" rot="0">
            <a:off x="14662438" y="723195"/>
            <a:ext cx="3205451" cy="1387086"/>
          </a:xfrm>
          <a:custGeom>
            <a:avLst/>
            <a:gdLst/>
            <a:ahLst/>
            <a:cxnLst/>
            <a:rect r="r" b="b" t="t" l="l"/>
            <a:pathLst>
              <a:path h="1387086" w="3205451">
                <a:moveTo>
                  <a:pt x="0" y="0"/>
                </a:moveTo>
                <a:lnTo>
                  <a:pt x="3205451" y="0"/>
                </a:lnTo>
                <a:lnTo>
                  <a:pt x="3205451" y="1387086"/>
                </a:lnTo>
                <a:lnTo>
                  <a:pt x="0" y="13870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541371" y="5977941"/>
            <a:ext cx="2326518" cy="3485420"/>
          </a:xfrm>
          <a:custGeom>
            <a:avLst/>
            <a:gdLst/>
            <a:ahLst/>
            <a:cxnLst/>
            <a:rect r="r" b="b" t="t" l="l"/>
            <a:pathLst>
              <a:path h="3485420" w="2326518">
                <a:moveTo>
                  <a:pt x="0" y="0"/>
                </a:moveTo>
                <a:lnTo>
                  <a:pt x="2326518" y="0"/>
                </a:lnTo>
                <a:lnTo>
                  <a:pt x="2326518" y="3485420"/>
                </a:lnTo>
                <a:lnTo>
                  <a:pt x="0" y="34854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DAGP7vGWDBw</dc:identifier>
  <dcterms:modified xsi:type="dcterms:W3CDTF">2011-08-01T06:04:30Z</dcterms:modified>
  <cp:revision>1</cp:revision>
  <dc:title>Junior ASCENT/TREP Presentation 24 25</dc:title>
</cp:coreProperties>
</file>